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0" r:id="rId4"/>
    <p:sldId id="261" r:id="rId5"/>
    <p:sldId id="259" r:id="rId6"/>
    <p:sldId id="263" r:id="rId7"/>
    <p:sldId id="264" r:id="rId8"/>
    <p:sldId id="265" r:id="rId9"/>
    <p:sldId id="258" r:id="rId10"/>
    <p:sldId id="262"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EACF3-E737-4F49-B644-2E9697C8DBEC}" v="29" dt="2020-11-14T18:55:42.753"/>
    <p1510:client id="{6F33D7E4-BA80-4D71-B1E3-48E99962D526}" v="103" dt="2020-11-08T13:14:14.564"/>
    <p1510:client id="{DCCD15DA-B539-48AF-B36B-C3CAF03AB6ED}" v="175" dt="2020-11-08T10:06:28.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55" d="100"/>
          <a:sy n="55" d="100"/>
        </p:scale>
        <p:origin x="752"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31T13:24:53.893"/>
    </inkml:context>
    <inkml:brush xml:id="br0">
      <inkml:brushProperty name="width" value="0.1" units="cm"/>
      <inkml:brushProperty name="height" value="0.1" units="cm"/>
    </inkml:brush>
  </inkml:definitions>
  <inkml:trace contextRef="#ctx0" brushRef="#br0">2910 13732 16383 0 0,'0'-5'0'0'0,"0"-6"0"0"0,5-5 0 0 0,6-6 0 0 0,5-2 0 0 0,6 2 0 0 0,-2 0 0 0 0,0-1 0 0 0,-2 0 0 0 0,-1 3 0 0 0,-2 0 0 0 0,0 4 0 0 0,2 0 0 0 0,-1-2 0 0 0,1 2 0 0 0,-3-1 0 0 0,7 3 0 0 0,-2-1 0 0 0,1 1 0 0 0,2 4 0 0 0,-2-1 0 0 0,-1-3 0 0 0,1 0 0 0 0,-2-2 0 0 0,-1 3 0 0 0,-2-3 0 0 0,1 3 0 0 0,-3-2 0 0 0,1-3 0 0 0,4 2 0 0 0,-3-1 0 0 0,2-2 0 0 0,2-3 0 0 0,3 3 0 0 0,-3 0 0 0 0,1 2 0 0 0,0 1 0 0 0,3-2 0 0 0,1-3 0 0 0,2-2 0 0 0,0 2 0 0 0,1 1 0 0 0,1-1 0 0 0,-1-2 0 0 0,0 4 0 0 0,-4-1 0 0 0,-2 4 0 0 0,1 5 0 0 0,-4-1 0 0 0,4-3 0 0 0,3-3 0 0 0,3 1 0 0 0,0-1 0 0 0,0-2 0 0 0,0 2 0 0 0,-4 0 0 0 0,-3 3 0 0 0,1 4 0 0 0,-4-1 0 0 0,-5-3 0 0 0,0 1 0 0 0,3 3 0 0 0,-2 4-16383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31T13:24:53.894"/>
    </inkml:context>
    <inkml:brush xml:id="br0">
      <inkml:brushProperty name="width" value="0.1" units="cm"/>
      <inkml:brushProperty name="height" value="0.1" units="cm"/>
    </inkml:brush>
  </inkml:definitions>
  <inkml:trace contextRef="#ctx0" brushRef="#br0">2807 13070 16383 0 0,'0'5'0'0'0,"0"6"0"0"0,0 5 0 0 0,0 6 0 0 0,-5 2 0 0 0,-1 3 0 0 0,0 1 0 0 0,1 0 0 0 0,-3 1 0 0 0,0-1 0 0 0,1 0 0 0 0,2-1 0 0 0,2 1 0 0 0,1-1 0 0 0,1 5 0 0 0,-4-4 0 0 0,-1-1 0 0 0,1-1 0 0 0,0 0 0 0 0,2 0 0 0 0,1 0 0 0 0,1 0 0 0 0,1 1 0 0 0,0 0 0 0 0,0 0 0 0 0,1 0 0 0 0,-1-4-16383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31T13:24:53.895"/>
    </inkml:context>
    <inkml:brush xml:id="br0">
      <inkml:brushProperty name="width" value="0.1" units="cm"/>
      <inkml:brushProperty name="height" value="0.1" units="cm"/>
    </inkml:brush>
  </inkml:definitions>
  <inkml:trace contextRef="#ctx0" brushRef="#br0">2725 13778 16383 0 0,'0'4'0'0'0,"0"7"0"0"0,19-4 0 0 0,10-2 0 0 0,5-8 0 0 0,1-2 0 0 0,9-1 0 0 0,2 1 0 0 0,-3-4 0 0 0,-4 0 0 0 0,-4 2 0 0 0,-4 1 0 0 0,3 3 0 0 0,0 1 0 0 0,-1 1 0 0 0,-2 1 0 0 0,-1 0 0 0 0,-6-4 0 0 0,-3-2 0 0 0,1 0 0 0 0,0-3 0 0 0,1 0 0 0 0,7 1 0 0 0,2 2 0 0 0,-5-2 0 0 0,-1 0 0 0 0,-1 1 0 0 0,4 2 0 0 0,2 2 0 0 0,1 1 0 0 0,-1 2 0 0 0,-6-5 0 0 0,-2-1 0 0 0,-1-4 0 0 0,1-1 0 0 0,-17 2 0 0 0,-15 3 0 0 0,-15 2 0 0 0,-12 1 0 0 0,-5 2 0 0 0,0 1 0 0 0,2 0 0 0 0,4 0 0 0 0,2 1 0 0 0,3-1 0 0 0,1 1 0 0 0,-3-1 0 0 0,0 0 0 0 0,-5 0 0 0 0,-1 0 0 0 0,2 0 0 0 0,3 0 0 0 0,1 0 0 0 0,3 0 0 0 0,1 0 0 0 0,0 4 0 0 0,1 3 0 0 0,1-2 0 0 0,-1 0 0 0 0,0-1 0 0 0,0 2 0 0 0,0 2 0 0 0,0-2 0 0 0,5 3 0 0 0,1 0 0 0 0,0-1 0 0 0,-2-2 0 0 0,4 2 0 0 0,5-5 0 0 0,4-7 0 0 0,5-7 0 0 0,2-8 0 0 0,3-4 0 0 0,0-3 0 0 0,1-2 0 0 0,0 0 0 0 0,0-1 0 0 0,0 1 0 0 0,-1 0 0 0 0,0 0 0 0 0,1 0 0 0 0,-1 1 0 0 0,0 0 0 0 0,-1 0 0 0 0,6 0 0 0 0,1-1 0 0 0,0 1 0 0 0,-1 0 0 0 0,-2 0 0 0 0,-1 0 0 0 0,-1 0 0 0 0,0 0 0 0 0,3 0 0 0 0,2 0 0 0 0,0-1 0 0 0,-2 1 0 0 0,-1 14 0 0 0,-1 18 0 0 0,-1 18 0 0 0,0 9 0 0 0,-1 4 0 0 0,0 5 0 0 0,-1 1 0 0 0,1-4 0 0 0,0-2 0 0 0,0-3 0 0 0,0-3 0 0 0,0-1 0 0 0,0-2 0 0 0,0 0 0 0 0,0-1 0 0 0,0 1 0 0 0,0 0 0 0 0,0-1 0 0 0,0 1 0 0 0,0 0 0 0 0,0 0 0 0 0,9-4 0 0 0,12-7 0 0 0,13-5 0 0 0,8-1 0 0 0,3-1 0 0 0,2-3 0 0 0,-1-2 0 0 0,-5-2 0 0 0,-5-1 0 0 0,-7 4 0 0 0,-15 1 0 0 0,-13-1 0 0 0,-21-1 0 0 0,-12-1 0 0 0,-5-1 0 0 0,-1-1 0 0 0,-3-1 0 0 0,6 0-16383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31T13:24:53.896"/>
    </inkml:context>
    <inkml:brush xml:id="br0">
      <inkml:brushProperty name="width" value="0.1" units="cm"/>
      <inkml:brushProperty name="height" value="0.1" units="cm"/>
    </inkml:brush>
  </inkml:definitions>
  <inkml:trace contextRef="#ctx0" brushRef="#br0">23867 7329 16383 0 0,'4'-5'0'0'0,"7"-5"0"0"0,6-7 0 0 0,4-4 0 0 0,4-4 0 0 0,1-2 0 0 0,2 4 0 0 0,-4 1 0 0 0,3 4 0 0 0,1 1 0 0 0,1 3 0 0 0,0-1 0 0 0,0-2 0 0 0,-1-3 0 0 0,5 2 0 0 0,0-1 0 0 0,5-1 0 0 0,0 2 0 0 0,-2 0 0 0 0,3 3 0 0 0,3-1 0 0 0,0 3 0 0 0,1 3 0 0 0,-6-1 0 0 0,-5 1 0 0 0,-8-2 0 0 0,-3 1 0 0 0,-1 2 0 0 0,1 3 0 0 0,1-3 0 0 0,2 1 0 0 0,6-3 0 0 0,3 0 0 0 0,-1-2 0 0 0,5 0 0 0 0,0-1 0 0 0,3-4 0 0 0,-1 2 0 0 0,3-1 0 0 0,3 2 0 0 0,-2-1 0 0 0,2-2 0 0 0,-3-3 0 0 0,-4 2 0 0 0,-3 5 0 0 0,1-1 0 0 0,-1-1 0 0 0,4 1 0 0 0,-2-1 0 0 0,-1-3 0 0 0,2 3 0 0 0,3-2 0 0 0,0-1 0 0 0,3 1 0 0 0,-3 1 0 0 0,-3-3 0 0 0,1 3 0 0 0,-1 4 0 0 0,-3-1 0 0 0,2-2 0 0 0,0 2 0 0 0,-3-2 0 0 0,-6-3 0 0 0,-4 3 0 0 0,-1 3 0 0 0,-5-1 0 0 0,0 3 0 0 0,1 2 0 0 0,-8 4 0 0 0,-9 2 0 0 0,-20 6 0 0 0,-15 12 0 0 0,-12 3 0 0 0,-3 4 0 0 0,-2-3 0 0 0,7 1 0 0 0,6-3 0 0 0,6-5 0 0 0,7 0 0 0 0,3-1 0 0 0,1-3 0 0 0,-1 1 0 0 0,-1 0 0 0 0,-2 3 0 0 0,-2-1 0 0 0,0-2 0 0 0,4 2 0 0 0,0-1 0 0 0,1-2 0 0 0,3 2 0 0 0,0-1 0 0 0,-2-1 0 0 0,-1-3 0 0 0,2 3 0 0 0,0 0 0 0 0,4 3 0 0 0,-2 0 0 0 0,-1-2 0 0 0,2 2 0 0 0,-1-1 0 0 0,-2-2 0 0 0,-2-2 0 0 0,1 2 0 0 0,1 0 0 0 0,-1-2 0 0 0,-3 3 0 0 0,-1 5 0 0 0,-2 0 0 0 0,0-3 0 0 0,-1 2 0 0 0,0-2 0 0 0,-1-2 0 0 0,1 1 0 0 0,-5 5 0 0 0,-2-2 0 0 0,1-2 0 0 0,1 2 0 0 0,1-2 0 0 0,2-2 0 0 0,6 1 0 0 0,1-1 0 0 0,1-1 0 0 0,-1 2 0 0 0,-6-1 0 0 0,-3-1 0 0 0,-6 1 0 0 0,0 1 0 0 0,1 2 0 0 0,2 0 0 0 0,-3-3 0 0 0,6 2 0 0 0,3-1 0 0 0,1 3 0 0 0,2-2 0 0 0,4 3 0 0 0,1-1 0 0 0,0-4 0 0 0,-2-2 0 0 0,-1 2 0 0 0,-2-1 0 0 0,-1 3 0 0 0,-1 0 0 0 0,0-2 0 0 0,0-3 0 0 0,-1 2 0 0 0,5 5 0 0 0,2 0 0 0 0,0-2 0 0 0,-2 1 0 0 0,-1-1 0 0 0,-1-2 0 0 0,4 1 0 0 0,0 0 0 0 0,0 2 0 0 0,3 4 0 0 0,0-1 0 0 0,-1-2 0 0 0,-3 0 0 0 0,3-2-16383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31T13:24:53.897"/>
    </inkml:context>
    <inkml:brush xml:id="br0">
      <inkml:brushProperty name="width" value="0.1" units="cm"/>
      <inkml:brushProperty name="height" value="0.1" units="cm"/>
    </inkml:brush>
  </inkml:definitions>
  <inkml:trace contextRef="#ctx0" brushRef="#br0">23814 6786 16383 0 0,'5'0'0'0'0,"1"5"0"0"0,0 5 0 0 0,-1 7 0 0 0,-2 4 0 0 0,-1 4 0 0 0,-1 6 0 0 0,0 3 0 0 0,-1 0 0 0 0,0-1 0 0 0,-1-1 0 0 0,-4-2 0 0 0,-1-1 0 0 0,0-2 0 0 0,1 1 0 0 0,-3-6 0 0 0,0-1 0 0 0,1 0 0 0 0,2 1 0 0 0,-3-3 0 0 0,0 0 0 0 0,1 1 0 0 0,-2-3 0 0 0,-1 1 0 0 0,-2-4 0 0 0,24 2 0 0 0,23 2 0 0 0,34-2 0 0 0,23-4 0 0 0,19 1 0 0 0,5-2 0 0 0,-3 2 0 0 0,-13-1 0 0 0,-8-3 0 0 0,-16-3 0 0 0,-16 2 0 0 0,-9 0 0 0 0,-4-2 0 0 0,-6-1 0 0 0,5-2 0 0 0,-1-2 0 0 0,-13 0 0 0 0,-35-1 0 0 0,-31 0 0 0 0,-28-1 0 0 0,-17 1 0 0 0,-10-5 0 0 0,-2-1 0 0 0,4 0 0 0 0,8 1 0 0 0,12 2 0 0 0,14 1 0 0 0,11 1 0 0 0,8-5 0 0 0,0 0 0 0 0,-3 1 0 0 0,0 0 0 0 0,2 2 0 0 0,2 1 0 0 0,3 1 0 0 0,0 1 0 0 0,2 0 0 0 0,6-4 0 0 0,-4-11 0 0 0,-1-8 0 0 0,4-4 0 0 0,6-2 0 0 0,5-1 0 0 0,6 0 0 0 0,3 0 0 0 0,2 2 0 0 0,1 0 0 0 0,1 0 0 0 0,1 1 0 0 0,-1-1 0 0 0,4 6 0 0 0,2 1 0 0 0,-1 0 0 0 0,3-1 0 0 0,5-2 0 0 0,0-1 0 0 0,-2-1 0 0 0,1 4 0 0 0,-1 1 0 0 0,-3-1 0 0 0,1 4 0 0 0,0 0 0 0 0,-3-1 0 0 0,-1-3 0 0 0,1 4 0 0 0,1-1 0 0 0,-2-2 0 0 0,4 4 0 0 0,-1-1 0 0 0,-2-2 0 0 0,-1-2 0 0 0,-3-1 0 0 0,4-2 0 0 0,0-2 0 0 0,-1 0 0 0 0,-2 0 0 0 0,-1-1 0 0 0,-1 1 0 0 0,-2-1 0 0 0,1 1 0 0 0,3 4 0 0 0,2 2 0 0 0,-1 0 0 0 0,0-2 0 0 0,-2-1 0 0 0,-1-1 0 0 0,-1 13 0 0 0,-1 13 0 0 0,1 11 0 0 0,-2 8 0 0 0,1 5 0 0 0,-5 4 0 0 0,-1 0 0 0 0,-5-4 0 0 0,0 3 0 0 0,2 1 0 0 0,-2-4 0 0 0,0-2 0 0 0,3 0 0 0 0,-3 1 0 0 0,2 0 0 0 0,-4 6 0 0 0,2 2 0 0 0,-3-4 0 0 0,1-2 0 0 0,4-1 0 0 0,2-1 0 0 0,-2-3 0 0 0,1-2 0 0 0,1 2 0 0 0,-2 0 0 0 0,0 3 0 0 0,2 1 0 0 0,1 1 0 0 0,-2-4 0 0 0,1-1 0 0 0,0 1 0 0 0,2 1 0 0 0,2 1 0 0 0,-3 1 0 0 0,-1 1 0 0 0,1 1 0 0 0,1 0 0 0 0,7 5 0 0 0,12-3 0 0 0,3-2 0 0 0,4-1 0 0 0,2-4 0 0 0,3-7 0 0 0,1-6 0 0 0,-4 1 0 0 0,-1-2 0 0 0,4-2 0 0 0,3 3 0 0 0,2-1 0 0 0,3 4 0 0 0,2-1 0 0 0,3-2 0 0 0,0-3 0 0 0,-2-2 0 0 0,-3-2 0 0 0,3-1 0 0 0,-2 4 0 0 0,-1 1 0 0 0,3 4 0 0 0,-1 0 0 0 0,-1-1 0 0 0,2-3 0 0 0,-1-2 0 0 0,-1 4 0 0 0,2 3 0 0 0,0 2 0 0 0,3 2 0 0 0,-2-2 0 0 0,-1-2 0 0 0,-4-3 0 0 0,-6-4-16383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5516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27629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57994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64992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7172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88192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64283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30624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72946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60524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11/22/2020</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24081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11/22/2020</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‹nr.›</a:t>
            </a:fld>
            <a:endParaRPr lang="en-US"/>
          </a:p>
        </p:txBody>
      </p:sp>
    </p:spTree>
    <p:extLst>
      <p:ext uri="{BB962C8B-B14F-4D97-AF65-F5344CB8AC3E}">
        <p14:creationId xmlns:p14="http://schemas.microsoft.com/office/powerpoint/2010/main" val="29018815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IF_tdIW9TH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4.png"/><Relationship Id="rId12" Type="http://schemas.openxmlformats.org/officeDocument/2006/relationships/customXml" Target="../ink/ink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fbeelding 9">
            <a:extLst>
              <a:ext uri="{FF2B5EF4-FFF2-40B4-BE49-F238E27FC236}">
                <a16:creationId xmlns:a16="http://schemas.microsoft.com/office/drawing/2014/main" id="{5FADFC44-0E3F-4C58-8207-F51C31E854E3}"/>
              </a:ext>
            </a:extLst>
          </p:cNvPr>
          <p:cNvPicPr>
            <a:picLocks noChangeAspect="1"/>
          </p:cNvPicPr>
          <p:nvPr/>
        </p:nvPicPr>
        <p:blipFill>
          <a:blip r:embed="rId2"/>
          <a:stretch>
            <a:fillRect/>
          </a:stretch>
        </p:blipFill>
        <p:spPr>
          <a:xfrm>
            <a:off x="435710" y="464370"/>
            <a:ext cx="11320580" cy="5929261"/>
          </a:xfrm>
          <a:prstGeom prst="rect">
            <a:avLst/>
          </a:prstGeom>
        </p:spPr>
      </p:pic>
      <p:sp>
        <p:nvSpPr>
          <p:cNvPr id="12" name="Tekstvak 11">
            <a:extLst>
              <a:ext uri="{FF2B5EF4-FFF2-40B4-BE49-F238E27FC236}">
                <a16:creationId xmlns:a16="http://schemas.microsoft.com/office/drawing/2014/main" id="{EC2037A5-C3A4-440A-A690-B28D1A90411F}"/>
              </a:ext>
            </a:extLst>
          </p:cNvPr>
          <p:cNvSpPr txBox="1"/>
          <p:nvPr/>
        </p:nvSpPr>
        <p:spPr>
          <a:xfrm rot="10800000" flipV="1">
            <a:off x="1056427" y="1115536"/>
            <a:ext cx="99333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000" b="1" dirty="0">
                <a:solidFill>
                  <a:schemeClr val="bg1"/>
                </a:solidFill>
              </a:rPr>
              <a:t>Meer </a:t>
            </a:r>
            <a:r>
              <a:rPr lang="nl-NL" sz="4000" b="1">
                <a:solidFill>
                  <a:schemeClr val="bg1"/>
                </a:solidFill>
              </a:rPr>
              <a:t>weten over mijn </a:t>
            </a:r>
            <a:r>
              <a:rPr lang="nl-NL" sz="4000" b="1" dirty="0">
                <a:solidFill>
                  <a:schemeClr val="bg1"/>
                </a:solidFill>
              </a:rPr>
              <a:t>cultuur en land !</a:t>
            </a:r>
          </a:p>
          <a:p>
            <a:r>
              <a:rPr lang="de-DE" sz="4000" b="1">
                <a:solidFill>
                  <a:srgbClr val="92D050"/>
                </a:solidFill>
                <a:ea typeface="+mn-lt"/>
                <a:cs typeface="+mn-lt"/>
              </a:rPr>
              <a:t>                                  Syrië</a:t>
            </a:r>
            <a:endParaRPr lang="de-DE" sz="4000">
              <a:solidFill>
                <a:srgbClr val="92D050"/>
              </a:solidFill>
            </a:endParaRPr>
          </a:p>
        </p:txBody>
      </p:sp>
      <p:sp>
        <p:nvSpPr>
          <p:cNvPr id="13" name="Tekstvak 12">
            <a:extLst>
              <a:ext uri="{FF2B5EF4-FFF2-40B4-BE49-F238E27FC236}">
                <a16:creationId xmlns:a16="http://schemas.microsoft.com/office/drawing/2014/main" id="{0CA34B12-DF45-4408-87AE-FFBB0CE0BA39}"/>
              </a:ext>
            </a:extLst>
          </p:cNvPr>
          <p:cNvSpPr txBox="1"/>
          <p:nvPr/>
        </p:nvSpPr>
        <p:spPr>
          <a:xfrm>
            <a:off x="10126785" y="5251938"/>
            <a:ext cx="2743199"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b="1">
                <a:solidFill>
                  <a:schemeClr val="bg1"/>
                </a:solidFill>
              </a:rPr>
              <a:t>CKV</a:t>
            </a:r>
            <a:r>
              <a:rPr lang="nl-NL" sz="3200" b="1" dirty="0"/>
              <a:t> </a:t>
            </a:r>
          </a:p>
          <a:p>
            <a:r>
              <a:rPr lang="nl-NL" b="1">
                <a:solidFill>
                  <a:schemeClr val="bg1"/>
                </a:solidFill>
              </a:rPr>
              <a:t>Riham,</a:t>
            </a:r>
          </a:p>
          <a:p>
            <a:endParaRPr lang="nl-NL" dirty="0"/>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441DC0-FB04-4144-86F2-C50949A35F53}"/>
              </a:ext>
            </a:extLst>
          </p:cNvPr>
          <p:cNvSpPr>
            <a:spLocks noGrp="1"/>
          </p:cNvSpPr>
          <p:nvPr>
            <p:ph type="subTitle" idx="1"/>
          </p:nvPr>
        </p:nvSpPr>
        <p:spPr>
          <a:xfrm>
            <a:off x="1463386" y="857106"/>
            <a:ext cx="9144000" cy="1655762"/>
          </a:xfrm>
        </p:spPr>
        <p:txBody>
          <a:bodyPr vert="horz" lIns="91440" tIns="45720" rIns="91440" bIns="45720" rtlCol="0" anchor="t">
            <a:normAutofit/>
          </a:bodyPr>
          <a:lstStyle/>
          <a:p>
            <a:pPr algn="l">
              <a:lnSpc>
                <a:spcPct val="100000"/>
              </a:lnSpc>
              <a:spcBef>
                <a:spcPts val="0"/>
              </a:spcBef>
            </a:pPr>
            <a:r>
              <a:rPr lang="nl-NL" b="1" dirty="0">
                <a:solidFill>
                  <a:srgbClr val="201449"/>
                </a:solidFill>
                <a:ea typeface="+mn-lt"/>
                <a:cs typeface="+mn-lt"/>
              </a:rPr>
              <a:t> </a:t>
            </a:r>
            <a:r>
              <a:rPr lang="nl-NL" b="1" dirty="0" err="1">
                <a:solidFill>
                  <a:srgbClr val="201449"/>
                </a:solidFill>
                <a:ea typeface="+mn-lt"/>
                <a:cs typeface="+mn-lt"/>
              </a:rPr>
              <a:t>Qousa</a:t>
            </a:r>
            <a:r>
              <a:rPr lang="nl-NL" b="1" dirty="0">
                <a:solidFill>
                  <a:srgbClr val="201449"/>
                </a:solidFill>
                <a:ea typeface="+mn-lt"/>
                <a:cs typeface="+mn-lt"/>
              </a:rPr>
              <a:t>  </a:t>
            </a:r>
            <a:r>
              <a:rPr lang="nl-NL" b="1" dirty="0" err="1">
                <a:solidFill>
                  <a:srgbClr val="201449"/>
                </a:solidFill>
                <a:ea typeface="+mn-lt"/>
                <a:cs typeface="+mn-lt"/>
              </a:rPr>
              <a:t>mehshi</a:t>
            </a:r>
            <a:r>
              <a:rPr lang="nl-NL" b="1" dirty="0">
                <a:solidFill>
                  <a:srgbClr val="201449"/>
                </a:solidFill>
                <a:ea typeface="+mn-lt"/>
                <a:cs typeface="+mn-lt"/>
              </a:rPr>
              <a:t>:</a:t>
            </a:r>
            <a:endParaRPr lang="en-US" dirty="0">
              <a:solidFill>
                <a:srgbClr val="201449"/>
              </a:solidFill>
              <a:ea typeface="+mn-lt"/>
              <a:cs typeface="+mn-lt"/>
            </a:endParaRPr>
          </a:p>
          <a:p>
            <a:pPr algn="l">
              <a:lnSpc>
                <a:spcPct val="100000"/>
              </a:lnSpc>
              <a:spcBef>
                <a:spcPts val="0"/>
              </a:spcBef>
            </a:pPr>
            <a:r>
              <a:rPr lang="nl-NL" dirty="0">
                <a:ea typeface="+mn-lt"/>
                <a:cs typeface="+mn-lt"/>
              </a:rPr>
              <a:t> </a:t>
            </a:r>
            <a:r>
              <a:rPr lang="nl-NL" dirty="0">
                <a:ea typeface="+mn-lt"/>
                <a:cs typeface="+mn-lt"/>
                <a:hlinkClick r:id="rId2"/>
              </a:rPr>
              <a:t>https://www.youtube.com/watch?v=IF_tdIW9THA</a:t>
            </a:r>
            <a:endParaRPr lang="nl-NL" dirty="0"/>
          </a:p>
        </p:txBody>
      </p:sp>
    </p:spTree>
    <p:extLst>
      <p:ext uri="{BB962C8B-B14F-4D97-AF65-F5344CB8AC3E}">
        <p14:creationId xmlns:p14="http://schemas.microsoft.com/office/powerpoint/2010/main" val="343807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1DDCD-B7B9-4D9F-AD08-57DE4A7A08B9}"/>
              </a:ext>
            </a:extLst>
          </p:cNvPr>
          <p:cNvSpPr>
            <a:spLocks noGrp="1"/>
          </p:cNvSpPr>
          <p:nvPr>
            <p:ph type="ctrTitle"/>
          </p:nvPr>
        </p:nvSpPr>
        <p:spPr>
          <a:xfrm>
            <a:off x="3355732" y="-1953646"/>
            <a:ext cx="7268308" cy="2559975"/>
          </a:xfrm>
        </p:spPr>
        <p:txBody>
          <a:bodyPr>
            <a:normAutofit/>
          </a:bodyPr>
          <a:lstStyle/>
          <a:p>
            <a:r>
              <a:rPr lang="nl-NL" b="1" dirty="0">
                <a:solidFill>
                  <a:schemeClr val="accent1"/>
                </a:solidFill>
                <a:cs typeface="Angsana New"/>
              </a:rPr>
              <a:t>Waar ligt </a:t>
            </a:r>
            <a:r>
              <a:rPr lang="de-DE" b="1" dirty="0" err="1">
                <a:solidFill>
                  <a:schemeClr val="accent1"/>
                </a:solidFill>
                <a:ea typeface="+mj-lt"/>
                <a:cs typeface="+mj-lt"/>
              </a:rPr>
              <a:t>Syrië</a:t>
            </a:r>
            <a:r>
              <a:rPr lang="de-DE" b="1" dirty="0">
                <a:solidFill>
                  <a:schemeClr val="accent1"/>
                </a:solidFill>
                <a:ea typeface="+mj-lt"/>
                <a:cs typeface="+mj-lt"/>
              </a:rPr>
              <a:t>?? </a:t>
            </a:r>
            <a:r>
              <a:rPr lang="de-DE" dirty="0">
                <a:solidFill>
                  <a:schemeClr val="accent1"/>
                </a:solidFill>
                <a:ea typeface="+mj-lt"/>
                <a:cs typeface="+mj-lt"/>
              </a:rPr>
              <a:t> </a:t>
            </a:r>
            <a:r>
              <a:rPr lang="nl-NL" dirty="0">
                <a:solidFill>
                  <a:schemeClr val="accent1"/>
                </a:solidFill>
                <a:cs typeface="Angsana New"/>
              </a:rPr>
              <a:t> </a:t>
            </a:r>
            <a:endParaRPr lang="nl-NL" dirty="0">
              <a:solidFill>
                <a:schemeClr val="accent1"/>
              </a:solidFill>
            </a:endParaRPr>
          </a:p>
        </p:txBody>
      </p:sp>
      <p:pic>
        <p:nvPicPr>
          <p:cNvPr id="11" name="Afbeelding 12" descr="Afbeelding met kaart&#10;&#10;Automatisch gegenereerde beschrijving">
            <a:extLst>
              <a:ext uri="{FF2B5EF4-FFF2-40B4-BE49-F238E27FC236}">
                <a16:creationId xmlns:a16="http://schemas.microsoft.com/office/drawing/2014/main" id="{F64B9D2A-4504-4C87-A246-49505C2288CC}"/>
              </a:ext>
            </a:extLst>
          </p:cNvPr>
          <p:cNvPicPr>
            <a:picLocks noChangeAspect="1"/>
          </p:cNvPicPr>
          <p:nvPr/>
        </p:nvPicPr>
        <p:blipFill>
          <a:blip r:embed="rId2"/>
          <a:stretch>
            <a:fillRect/>
          </a:stretch>
        </p:blipFill>
        <p:spPr>
          <a:xfrm>
            <a:off x="250094" y="1182381"/>
            <a:ext cx="6211276" cy="5489701"/>
          </a:xfrm>
          <a:prstGeom prst="rect">
            <a:avLst/>
          </a:prstGeom>
        </p:spPr>
      </p:pic>
      <p:pic>
        <p:nvPicPr>
          <p:cNvPr id="17" name="Afbeelding 18" descr="Afbeelding met kaart&#10;&#10;Automatisch gegenereerde beschrijving">
            <a:extLst>
              <a:ext uri="{FF2B5EF4-FFF2-40B4-BE49-F238E27FC236}">
                <a16:creationId xmlns:a16="http://schemas.microsoft.com/office/drawing/2014/main" id="{ADEDDA2D-DFB8-4661-AEC5-760435600214}"/>
              </a:ext>
            </a:extLst>
          </p:cNvPr>
          <p:cNvPicPr>
            <a:picLocks noChangeAspect="1"/>
          </p:cNvPicPr>
          <p:nvPr/>
        </p:nvPicPr>
        <p:blipFill>
          <a:blip r:embed="rId3"/>
          <a:stretch>
            <a:fillRect/>
          </a:stretch>
        </p:blipFill>
        <p:spPr>
          <a:xfrm>
            <a:off x="6590323" y="1180823"/>
            <a:ext cx="5273430" cy="5492814"/>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Inkt 20">
                <a:extLst>
                  <a:ext uri="{FF2B5EF4-FFF2-40B4-BE49-F238E27FC236}">
                    <a16:creationId xmlns:a16="http://schemas.microsoft.com/office/drawing/2014/main" id="{2BB66457-73EE-4E7C-842D-D9AFC3B062AC}"/>
                  </a:ext>
                </a:extLst>
              </p14:cNvPr>
              <p14:cNvContentPartPr/>
              <p14:nvPr/>
            </p14:nvContentPartPr>
            <p14:xfrm>
              <a:off x="937845" y="4339380"/>
              <a:ext cx="428625" cy="381000"/>
            </p14:xfrm>
          </p:contentPart>
        </mc:Choice>
        <mc:Fallback xmlns="">
          <p:pic>
            <p:nvPicPr>
              <p:cNvPr id="21" name="Inkt 20">
                <a:extLst>
                  <a:ext uri="{FF2B5EF4-FFF2-40B4-BE49-F238E27FC236}">
                    <a16:creationId xmlns:a16="http://schemas.microsoft.com/office/drawing/2014/main" id="{2BB66457-73EE-4E7C-842D-D9AFC3B062AC}"/>
                  </a:ext>
                </a:extLst>
              </p:cNvPr>
              <p:cNvPicPr/>
              <p:nvPr/>
            </p:nvPicPr>
            <p:blipFill>
              <a:blip r:embed="rId5"/>
              <a:stretch>
                <a:fillRect/>
              </a:stretch>
            </p:blipFill>
            <p:spPr>
              <a:xfrm>
                <a:off x="919971" y="4321667"/>
                <a:ext cx="464016" cy="41678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t 21">
                <a:extLst>
                  <a:ext uri="{FF2B5EF4-FFF2-40B4-BE49-F238E27FC236}">
                    <a16:creationId xmlns:a16="http://schemas.microsoft.com/office/drawing/2014/main" id="{FDEEF88F-1917-4D6D-9AA5-F1156527CEBE}"/>
                  </a:ext>
                </a:extLst>
              </p14:cNvPr>
              <p14:cNvContentPartPr/>
              <p14:nvPr/>
            </p14:nvContentPartPr>
            <p14:xfrm>
              <a:off x="869049" y="4484076"/>
              <a:ext cx="28575" cy="247649"/>
            </p14:xfrm>
          </p:contentPart>
        </mc:Choice>
        <mc:Fallback xmlns="">
          <p:pic>
            <p:nvPicPr>
              <p:cNvPr id="22" name="Inkt 21">
                <a:extLst>
                  <a:ext uri="{FF2B5EF4-FFF2-40B4-BE49-F238E27FC236}">
                    <a16:creationId xmlns:a16="http://schemas.microsoft.com/office/drawing/2014/main" id="{FDEEF88F-1917-4D6D-9AA5-F1156527CEBE}"/>
                  </a:ext>
                </a:extLst>
              </p:cNvPr>
              <p:cNvPicPr/>
              <p:nvPr/>
            </p:nvPicPr>
            <p:blipFill>
              <a:blip r:embed="rId7"/>
              <a:stretch>
                <a:fillRect/>
              </a:stretch>
            </p:blipFill>
            <p:spPr>
              <a:xfrm>
                <a:off x="852040" y="4465759"/>
                <a:ext cx="62253" cy="283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t 22">
                <a:extLst>
                  <a:ext uri="{FF2B5EF4-FFF2-40B4-BE49-F238E27FC236}">
                    <a16:creationId xmlns:a16="http://schemas.microsoft.com/office/drawing/2014/main" id="{59AED4E2-8FC8-40C0-AB2B-2F54C5436D26}"/>
                  </a:ext>
                </a:extLst>
              </p14:cNvPr>
              <p14:cNvContentPartPr/>
              <p14:nvPr/>
            </p14:nvContentPartPr>
            <p14:xfrm>
              <a:off x="869461" y="4459177"/>
              <a:ext cx="352425" cy="285750"/>
            </p14:xfrm>
          </p:contentPart>
        </mc:Choice>
        <mc:Fallback xmlns="">
          <p:pic>
            <p:nvPicPr>
              <p:cNvPr id="23" name="Inkt 22">
                <a:extLst>
                  <a:ext uri="{FF2B5EF4-FFF2-40B4-BE49-F238E27FC236}">
                    <a16:creationId xmlns:a16="http://schemas.microsoft.com/office/drawing/2014/main" id="{59AED4E2-8FC8-40C0-AB2B-2F54C5436D26}"/>
                  </a:ext>
                </a:extLst>
              </p:cNvPr>
              <p:cNvPicPr/>
              <p:nvPr/>
            </p:nvPicPr>
            <p:blipFill>
              <a:blip r:embed="rId9"/>
              <a:stretch>
                <a:fillRect/>
              </a:stretch>
            </p:blipFill>
            <p:spPr>
              <a:xfrm>
                <a:off x="851698" y="4441740"/>
                <a:ext cx="387596" cy="32097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t 23">
                <a:extLst>
                  <a:ext uri="{FF2B5EF4-FFF2-40B4-BE49-F238E27FC236}">
                    <a16:creationId xmlns:a16="http://schemas.microsoft.com/office/drawing/2014/main" id="{6C147942-31E9-455B-BED2-BA39C3D9CEC2}"/>
                  </a:ext>
                </a:extLst>
              </p14:cNvPr>
              <p14:cNvContentPartPr/>
              <p14:nvPr/>
            </p14:nvContentPartPr>
            <p14:xfrm>
              <a:off x="8656197" y="1973045"/>
              <a:ext cx="809624" cy="381000"/>
            </p14:xfrm>
          </p:contentPart>
        </mc:Choice>
        <mc:Fallback xmlns="">
          <p:pic>
            <p:nvPicPr>
              <p:cNvPr id="24" name="Inkt 23">
                <a:extLst>
                  <a:ext uri="{FF2B5EF4-FFF2-40B4-BE49-F238E27FC236}">
                    <a16:creationId xmlns:a16="http://schemas.microsoft.com/office/drawing/2014/main" id="{6C147942-31E9-455B-BED2-BA39C3D9CEC2}"/>
                  </a:ext>
                </a:extLst>
              </p:cNvPr>
              <p:cNvPicPr/>
              <p:nvPr/>
            </p:nvPicPr>
            <p:blipFill>
              <a:blip r:embed="rId11"/>
              <a:stretch>
                <a:fillRect/>
              </a:stretch>
            </p:blipFill>
            <p:spPr>
              <a:xfrm>
                <a:off x="8638221" y="1955433"/>
                <a:ext cx="845216" cy="41658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t 24">
                <a:extLst>
                  <a:ext uri="{FF2B5EF4-FFF2-40B4-BE49-F238E27FC236}">
                    <a16:creationId xmlns:a16="http://schemas.microsoft.com/office/drawing/2014/main" id="{069BDA25-37FD-4E23-8354-30E16F4ED7F4}"/>
                  </a:ext>
                </a:extLst>
              </p14:cNvPr>
              <p14:cNvContentPartPr/>
              <p14:nvPr/>
            </p14:nvContentPartPr>
            <p14:xfrm>
              <a:off x="8627829" y="1978044"/>
              <a:ext cx="409575" cy="447675"/>
            </p14:xfrm>
          </p:contentPart>
        </mc:Choice>
        <mc:Fallback xmlns="">
          <p:pic>
            <p:nvPicPr>
              <p:cNvPr id="25" name="Inkt 24">
                <a:extLst>
                  <a:ext uri="{FF2B5EF4-FFF2-40B4-BE49-F238E27FC236}">
                    <a16:creationId xmlns:a16="http://schemas.microsoft.com/office/drawing/2014/main" id="{069BDA25-37FD-4E23-8354-30E16F4ED7F4}"/>
                  </a:ext>
                </a:extLst>
              </p:cNvPr>
              <p:cNvPicPr/>
              <p:nvPr/>
            </p:nvPicPr>
            <p:blipFill>
              <a:blip r:embed="rId13"/>
              <a:stretch>
                <a:fillRect/>
              </a:stretch>
            </p:blipFill>
            <p:spPr>
              <a:xfrm>
                <a:off x="8609849" y="1959934"/>
                <a:ext cx="445175" cy="483532"/>
              </a:xfrm>
              <a:prstGeom prst="rect">
                <a:avLst/>
              </a:prstGeom>
            </p:spPr>
          </p:pic>
        </mc:Fallback>
      </mc:AlternateContent>
    </p:spTree>
    <p:extLst>
      <p:ext uri="{BB962C8B-B14F-4D97-AF65-F5344CB8AC3E}">
        <p14:creationId xmlns:p14="http://schemas.microsoft.com/office/powerpoint/2010/main" val="160734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D1E53-64A7-4B68-915C-B5707FBB9155}"/>
              </a:ext>
            </a:extLst>
          </p:cNvPr>
          <p:cNvSpPr>
            <a:spLocks noGrp="1"/>
          </p:cNvSpPr>
          <p:nvPr>
            <p:ph type="title"/>
          </p:nvPr>
        </p:nvSpPr>
        <p:spPr>
          <a:xfrm>
            <a:off x="3749431" y="-813287"/>
            <a:ext cx="5890590" cy="2076450"/>
          </a:xfrm>
        </p:spPr>
        <p:txBody>
          <a:bodyPr anchor="b">
            <a:normAutofit/>
          </a:bodyPr>
          <a:lstStyle/>
          <a:p>
            <a:r>
              <a:rPr lang="nl-NL" sz="4400">
                <a:gradFill flip="none" rotWithShape="1">
                  <a:gsLst>
                    <a:gs pos="0">
                      <a:schemeClr val="accent5">
                        <a:alpha val="70000"/>
                      </a:schemeClr>
                    </a:gs>
                    <a:gs pos="100000">
                      <a:schemeClr val="accent1">
                        <a:alpha val="70000"/>
                      </a:schemeClr>
                    </a:gs>
                  </a:gsLst>
                  <a:lin ang="0" scaled="1"/>
                  <a:tileRect/>
                </a:gradFill>
                <a:cs typeface="Angsana New"/>
              </a:rPr>
              <a:t>Voor en na oorlog</a:t>
            </a:r>
            <a:endParaRPr lang="nl-NL" sz="4400">
              <a:gradFill flip="none" rotWithShape="1">
                <a:gsLst>
                  <a:gs pos="0">
                    <a:schemeClr val="accent5">
                      <a:alpha val="70000"/>
                    </a:schemeClr>
                  </a:gs>
                  <a:gs pos="100000">
                    <a:schemeClr val="accent1">
                      <a:alpha val="70000"/>
                    </a:schemeClr>
                  </a:gs>
                </a:gsLst>
                <a:lin ang="0" scaled="1"/>
                <a:tileRect/>
              </a:gradFill>
            </a:endParaRPr>
          </a:p>
        </p:txBody>
      </p:sp>
      <p:pic>
        <p:nvPicPr>
          <p:cNvPr id="6" name="Afbeelding 6" descr="Afbeelding met foto, gebouw, weergeven, huis&#10;&#10;Automatisch gegenereerde beschrijving">
            <a:extLst>
              <a:ext uri="{FF2B5EF4-FFF2-40B4-BE49-F238E27FC236}">
                <a16:creationId xmlns:a16="http://schemas.microsoft.com/office/drawing/2014/main" id="{E3A1DABE-A7A2-46FF-BAE4-8F79B57C929F}"/>
              </a:ext>
            </a:extLst>
          </p:cNvPr>
          <p:cNvPicPr>
            <a:picLocks noChangeAspect="1"/>
          </p:cNvPicPr>
          <p:nvPr/>
        </p:nvPicPr>
        <p:blipFill>
          <a:blip r:embed="rId2">
            <a:alphaModFix amt="90000"/>
          </a:blip>
          <a:stretch>
            <a:fillRect/>
          </a:stretch>
        </p:blipFill>
        <p:spPr>
          <a:xfrm>
            <a:off x="1298376" y="3564952"/>
            <a:ext cx="3083360" cy="2629595"/>
          </a:xfrm>
          <a:prstGeom prst="rect">
            <a:avLst/>
          </a:prstGeom>
        </p:spPr>
      </p:pic>
      <p:pic>
        <p:nvPicPr>
          <p:cNvPr id="5" name="Afbeelding 5" descr="Afbeelding met gebouw, persoon, mensen, groep&#10;&#10;Automatisch gegenereerde beschrijving">
            <a:extLst>
              <a:ext uri="{FF2B5EF4-FFF2-40B4-BE49-F238E27FC236}">
                <a16:creationId xmlns:a16="http://schemas.microsoft.com/office/drawing/2014/main" id="{8B2303B4-7178-44E8-ADDC-207B19A8DBC1}"/>
              </a:ext>
            </a:extLst>
          </p:cNvPr>
          <p:cNvPicPr>
            <a:picLocks noChangeAspect="1"/>
          </p:cNvPicPr>
          <p:nvPr/>
        </p:nvPicPr>
        <p:blipFill>
          <a:blip r:embed="rId3">
            <a:alphaModFix amt="90000"/>
          </a:blip>
          <a:stretch>
            <a:fillRect/>
          </a:stretch>
        </p:blipFill>
        <p:spPr>
          <a:xfrm>
            <a:off x="4772938" y="1451794"/>
            <a:ext cx="2742026" cy="1891514"/>
          </a:xfrm>
          <a:prstGeom prst="rect">
            <a:avLst/>
          </a:prstGeom>
        </p:spPr>
      </p:pic>
      <p:pic>
        <p:nvPicPr>
          <p:cNvPr id="4" name="Afbeelding 4" descr="Afbeelding met buiten, weg, straat, gebouw&#10;&#10;Automatisch gegenereerde beschrijving">
            <a:extLst>
              <a:ext uri="{FF2B5EF4-FFF2-40B4-BE49-F238E27FC236}">
                <a16:creationId xmlns:a16="http://schemas.microsoft.com/office/drawing/2014/main" id="{BACBF0F1-8A82-4AC6-B6A2-AABBDD050C64}"/>
              </a:ext>
            </a:extLst>
          </p:cNvPr>
          <p:cNvPicPr>
            <a:picLocks noChangeAspect="1"/>
          </p:cNvPicPr>
          <p:nvPr/>
        </p:nvPicPr>
        <p:blipFill>
          <a:blip r:embed="rId4">
            <a:alphaModFix amt="90000"/>
          </a:blip>
          <a:stretch>
            <a:fillRect/>
          </a:stretch>
        </p:blipFill>
        <p:spPr>
          <a:xfrm>
            <a:off x="1296614" y="1476329"/>
            <a:ext cx="3085123" cy="1878817"/>
          </a:xfrm>
          <a:prstGeom prst="rect">
            <a:avLst/>
          </a:prstGeom>
        </p:spPr>
      </p:pic>
      <p:pic>
        <p:nvPicPr>
          <p:cNvPr id="7" name="Afbeelding 7" descr="Afbeelding met gebouw, oud, water, straat&#10;&#10;Automatisch gegenereerde beschrijving">
            <a:extLst>
              <a:ext uri="{FF2B5EF4-FFF2-40B4-BE49-F238E27FC236}">
                <a16:creationId xmlns:a16="http://schemas.microsoft.com/office/drawing/2014/main" id="{62E40C5F-9F2D-447C-A2EC-7C6CE99EEB71}"/>
              </a:ext>
            </a:extLst>
          </p:cNvPr>
          <p:cNvPicPr>
            <a:picLocks noChangeAspect="1"/>
          </p:cNvPicPr>
          <p:nvPr/>
        </p:nvPicPr>
        <p:blipFill>
          <a:blip r:embed="rId5">
            <a:alphaModFix amt="90000"/>
          </a:blip>
          <a:stretch>
            <a:fillRect/>
          </a:stretch>
        </p:blipFill>
        <p:spPr>
          <a:xfrm>
            <a:off x="7773278" y="1454494"/>
            <a:ext cx="2937237" cy="1890604"/>
          </a:xfrm>
          <a:prstGeom prst="rect">
            <a:avLst/>
          </a:prstGeom>
        </p:spPr>
      </p:pic>
      <p:pic>
        <p:nvPicPr>
          <p:cNvPr id="55" name="Afbeelding 55" descr="Afbeelding met buiten, gebouw, spoor, groot&#10;&#10;Automatisch gegenereerde beschrijving">
            <a:extLst>
              <a:ext uri="{FF2B5EF4-FFF2-40B4-BE49-F238E27FC236}">
                <a16:creationId xmlns:a16="http://schemas.microsoft.com/office/drawing/2014/main" id="{EB0AC4A8-4990-4EB0-9503-082391A3D8D8}"/>
              </a:ext>
            </a:extLst>
          </p:cNvPr>
          <p:cNvPicPr>
            <a:picLocks noChangeAspect="1"/>
          </p:cNvPicPr>
          <p:nvPr/>
        </p:nvPicPr>
        <p:blipFill>
          <a:blip r:embed="rId6"/>
          <a:stretch>
            <a:fillRect/>
          </a:stretch>
        </p:blipFill>
        <p:spPr>
          <a:xfrm>
            <a:off x="4773246" y="3560198"/>
            <a:ext cx="2743200" cy="2633675"/>
          </a:xfrm>
          <a:prstGeom prst="rect">
            <a:avLst/>
          </a:prstGeom>
        </p:spPr>
      </p:pic>
      <p:pic>
        <p:nvPicPr>
          <p:cNvPr id="56" name="Afbeelding 56" descr="Afbeelding met gebouw, buiten, steen, rots&#10;&#10;Automatisch gegenereerde beschrijving">
            <a:extLst>
              <a:ext uri="{FF2B5EF4-FFF2-40B4-BE49-F238E27FC236}">
                <a16:creationId xmlns:a16="http://schemas.microsoft.com/office/drawing/2014/main" id="{B4EB7BF7-41D6-49E0-A1CC-479239F4CC8C}"/>
              </a:ext>
            </a:extLst>
          </p:cNvPr>
          <p:cNvPicPr>
            <a:picLocks noChangeAspect="1"/>
          </p:cNvPicPr>
          <p:nvPr/>
        </p:nvPicPr>
        <p:blipFill>
          <a:blip r:embed="rId7"/>
          <a:stretch>
            <a:fillRect/>
          </a:stretch>
        </p:blipFill>
        <p:spPr>
          <a:xfrm>
            <a:off x="7737030" y="3562283"/>
            <a:ext cx="2997198" cy="2555729"/>
          </a:xfrm>
          <a:prstGeom prst="rect">
            <a:avLst/>
          </a:prstGeom>
        </p:spPr>
      </p:pic>
    </p:spTree>
    <p:extLst>
      <p:ext uri="{BB962C8B-B14F-4D97-AF65-F5344CB8AC3E}">
        <p14:creationId xmlns:p14="http://schemas.microsoft.com/office/powerpoint/2010/main" val="392145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FDAFA-C75E-41C8-B6EE-D734AA60079E}"/>
              </a:ext>
            </a:extLst>
          </p:cNvPr>
          <p:cNvSpPr>
            <a:spLocks noGrp="1"/>
          </p:cNvSpPr>
          <p:nvPr>
            <p:ph type="title"/>
          </p:nvPr>
        </p:nvSpPr>
        <p:spPr>
          <a:xfrm>
            <a:off x="1061977" y="15770"/>
            <a:ext cx="7462736" cy="1877560"/>
          </a:xfrm>
        </p:spPr>
        <p:txBody>
          <a:bodyPr vert="horz" lIns="91440" tIns="45720" rIns="91440" bIns="45720" rtlCol="0" anchor="ctr">
            <a:normAutofit/>
          </a:bodyPr>
          <a:lstStyle/>
          <a:p>
            <a:r>
              <a:rPr lang="en-US" sz="4400" b="1" dirty="0" err="1">
                <a:solidFill>
                  <a:schemeClr val="tx1"/>
                </a:solidFill>
                <a:cs typeface="Angsana New"/>
              </a:rPr>
              <a:t>Kasteel</a:t>
            </a:r>
            <a:r>
              <a:rPr lang="en-US" sz="4400" b="1" dirty="0">
                <a:solidFill>
                  <a:schemeClr val="tx1"/>
                </a:solidFill>
                <a:cs typeface="Angsana New"/>
              </a:rPr>
              <a:t> ( citadel)  Aleppo </a:t>
            </a:r>
          </a:p>
        </p:txBody>
      </p:sp>
      <p:pic>
        <p:nvPicPr>
          <p:cNvPr id="4" name="Afbeelding 4" descr="Afbeelding met buiten, gras, water, strand&#10;&#10;Automatisch gegenereerde beschrijving">
            <a:extLst>
              <a:ext uri="{FF2B5EF4-FFF2-40B4-BE49-F238E27FC236}">
                <a16:creationId xmlns:a16="http://schemas.microsoft.com/office/drawing/2014/main" id="{4E6204C9-3B6D-40AB-B8A1-8F02EE60A5DE}"/>
              </a:ext>
            </a:extLst>
          </p:cNvPr>
          <p:cNvPicPr>
            <a:picLocks noGrp="1" noChangeAspect="1"/>
          </p:cNvPicPr>
          <p:nvPr>
            <p:ph idx="1"/>
          </p:nvPr>
        </p:nvPicPr>
        <p:blipFill rotWithShape="1">
          <a:blip r:embed="rId2">
            <a:alphaModFix amt="80000"/>
          </a:blip>
          <a:srcRect t="14703"/>
          <a:stretch/>
        </p:blipFill>
        <p:spPr>
          <a:xfrm>
            <a:off x="195453" y="1893330"/>
            <a:ext cx="6096000" cy="4821795"/>
          </a:xfrm>
          <a:prstGeom prst="rect">
            <a:avLst/>
          </a:prstGeom>
        </p:spPr>
      </p:pic>
      <p:sp>
        <p:nvSpPr>
          <p:cNvPr id="7" name="Tekstvak 6">
            <a:extLst>
              <a:ext uri="{FF2B5EF4-FFF2-40B4-BE49-F238E27FC236}">
                <a16:creationId xmlns:a16="http://schemas.microsoft.com/office/drawing/2014/main" id="{6669927E-A18A-41D6-8C58-FF1CA4335FB9}"/>
              </a:ext>
            </a:extLst>
          </p:cNvPr>
          <p:cNvSpPr txBox="1"/>
          <p:nvPr/>
        </p:nvSpPr>
        <p:spPr>
          <a:xfrm>
            <a:off x="9153524" y="323851"/>
            <a:ext cx="5019675" cy="18775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spcAft>
                <a:spcPts val="600"/>
              </a:spcAft>
              <a:buClr>
                <a:schemeClr val="tx2">
                  <a:lumMod val="10000"/>
                  <a:lumOff val="90000"/>
                </a:schemeClr>
              </a:buClr>
              <a:buSzPct val="80000"/>
              <a:buFont typeface="Wingdings" panose="05000000000000000000" pitchFamily="2" charset="2"/>
              <a:buChar char="§"/>
            </a:pPr>
            <a:r>
              <a:rPr lang="en-US" b="1" dirty="0" err="1">
                <a:solidFill>
                  <a:schemeClr val="tx2">
                    <a:alpha val="60000"/>
                  </a:schemeClr>
                </a:solidFill>
              </a:rPr>
              <a:t>Sinds</a:t>
            </a:r>
            <a:r>
              <a:rPr lang="en-US" b="1" dirty="0">
                <a:solidFill>
                  <a:schemeClr val="tx2">
                    <a:alpha val="60000"/>
                  </a:schemeClr>
                </a:solidFill>
              </a:rPr>
              <a:t>: </a:t>
            </a:r>
            <a:r>
              <a:rPr lang="en-US" b="1" dirty="0">
                <a:solidFill>
                  <a:schemeClr val="accent1"/>
                </a:solidFill>
              </a:rPr>
              <a:t>16e </a:t>
            </a:r>
            <a:r>
              <a:rPr lang="en-US" b="1" dirty="0" err="1">
                <a:solidFill>
                  <a:schemeClr val="accent1"/>
                </a:solidFill>
              </a:rPr>
              <a:t>eeuw</a:t>
            </a:r>
            <a:r>
              <a:rPr lang="en-US" b="1" dirty="0">
                <a:solidFill>
                  <a:schemeClr val="accent1"/>
                </a:solidFill>
              </a:rPr>
              <a:t> </a:t>
            </a:r>
          </a:p>
          <a:p>
            <a:pPr indent="-228600">
              <a:spcAft>
                <a:spcPts val="600"/>
              </a:spcAft>
              <a:buClr>
                <a:schemeClr val="tx2">
                  <a:lumMod val="10000"/>
                  <a:lumOff val="90000"/>
                </a:schemeClr>
              </a:buClr>
              <a:buSzPct val="80000"/>
              <a:buFont typeface="Wingdings" panose="05000000000000000000" pitchFamily="2" charset="2"/>
              <a:buChar char="§"/>
            </a:pPr>
            <a:r>
              <a:rPr lang="en-US" b="1" dirty="0">
                <a:solidFill>
                  <a:schemeClr val="tx2">
                    <a:alpha val="60000"/>
                  </a:schemeClr>
                </a:solidFill>
              </a:rPr>
              <a:t>Door: </a:t>
            </a:r>
            <a:r>
              <a:rPr lang="en-US" b="1" dirty="0" err="1">
                <a:solidFill>
                  <a:schemeClr val="accent1"/>
                </a:solidFill>
              </a:rPr>
              <a:t>Mammeluk</a:t>
            </a:r>
            <a:r>
              <a:rPr lang="en-US" b="1" dirty="0">
                <a:solidFill>
                  <a:schemeClr val="accent1"/>
                </a:solidFill>
              </a:rPr>
              <a:t> </a:t>
            </a:r>
          </a:p>
          <a:p>
            <a:pPr indent="-228600">
              <a:spcAft>
                <a:spcPts val="600"/>
              </a:spcAft>
              <a:buClr>
                <a:schemeClr val="tx2">
                  <a:lumMod val="10000"/>
                  <a:lumOff val="90000"/>
                </a:schemeClr>
              </a:buClr>
              <a:buSzPct val="80000"/>
              <a:buFont typeface="Wingdings" panose="05000000000000000000" pitchFamily="2" charset="2"/>
              <a:buChar char="§"/>
            </a:pPr>
            <a:r>
              <a:rPr lang="en-US" b="1" dirty="0" err="1">
                <a:solidFill>
                  <a:schemeClr val="tx2">
                    <a:alpha val="60000"/>
                  </a:schemeClr>
                </a:solidFill>
              </a:rPr>
              <a:t>Toen</a:t>
            </a:r>
            <a:r>
              <a:rPr lang="en-US" b="1" dirty="0">
                <a:solidFill>
                  <a:schemeClr val="tx2">
                    <a:alpha val="60000"/>
                  </a:schemeClr>
                </a:solidFill>
              </a:rPr>
              <a:t>: </a:t>
            </a:r>
            <a:r>
              <a:rPr lang="en-US" b="1" dirty="0">
                <a:solidFill>
                  <a:schemeClr val="accent1"/>
                </a:solidFill>
              </a:rPr>
              <a:t>1 </a:t>
            </a:r>
            <a:r>
              <a:rPr lang="en-US" b="1" dirty="0" err="1">
                <a:solidFill>
                  <a:schemeClr val="accent1"/>
                </a:solidFill>
              </a:rPr>
              <a:t>deur</a:t>
            </a:r>
            <a:r>
              <a:rPr lang="en-US" b="1" dirty="0">
                <a:solidFill>
                  <a:schemeClr val="accent1"/>
                </a:solidFill>
              </a:rPr>
              <a:t> en nu 7.</a:t>
            </a:r>
          </a:p>
          <a:p>
            <a:pPr indent="-228600">
              <a:spcAft>
                <a:spcPts val="600"/>
              </a:spcAft>
              <a:buClr>
                <a:schemeClr val="tx2">
                  <a:lumMod val="10000"/>
                  <a:lumOff val="90000"/>
                </a:schemeClr>
              </a:buClr>
              <a:buSzPct val="80000"/>
              <a:buFont typeface="Wingdings" panose="05000000000000000000" pitchFamily="2" charset="2"/>
              <a:buChar char="§"/>
            </a:pPr>
            <a:r>
              <a:rPr lang="en-US" b="1" dirty="0">
                <a:solidFill>
                  <a:schemeClr val="tx2">
                    <a:alpha val="60000"/>
                  </a:schemeClr>
                </a:solidFill>
              </a:rPr>
              <a:t>*</a:t>
            </a:r>
            <a:r>
              <a:rPr lang="en-US" b="1" dirty="0" err="1">
                <a:solidFill>
                  <a:schemeClr val="tx2">
                    <a:alpha val="60000"/>
                  </a:schemeClr>
                </a:solidFill>
              </a:rPr>
              <a:t>oorlog</a:t>
            </a:r>
            <a:r>
              <a:rPr lang="en-US" b="1" dirty="0">
                <a:solidFill>
                  <a:schemeClr val="tx2">
                    <a:alpha val="60000"/>
                  </a:schemeClr>
                </a:solidFill>
              </a:rPr>
              <a:t> </a:t>
            </a:r>
          </a:p>
          <a:p>
            <a:pPr indent="-228600">
              <a:spcAft>
                <a:spcPts val="600"/>
              </a:spcAft>
              <a:buClr>
                <a:schemeClr val="tx2">
                  <a:lumMod val="10000"/>
                  <a:lumOff val="90000"/>
                </a:schemeClr>
              </a:buClr>
              <a:buSzPct val="80000"/>
              <a:buFont typeface="Wingdings" panose="05000000000000000000" pitchFamily="2" charset="2"/>
              <a:buChar char="§"/>
            </a:pPr>
            <a:r>
              <a:rPr lang="en-US" b="1" dirty="0">
                <a:solidFill>
                  <a:schemeClr val="tx2">
                    <a:alpha val="60000"/>
                  </a:schemeClr>
                </a:solidFill>
              </a:rPr>
              <a:t>*</a:t>
            </a:r>
            <a:r>
              <a:rPr lang="en-US" b="1" dirty="0" err="1">
                <a:solidFill>
                  <a:schemeClr val="tx2">
                    <a:alpha val="60000"/>
                  </a:schemeClr>
                </a:solidFill>
              </a:rPr>
              <a:t>Speren</a:t>
            </a:r>
            <a:r>
              <a:rPr lang="en-US" dirty="0">
                <a:solidFill>
                  <a:schemeClr val="tx2">
                    <a:alpha val="60000"/>
                  </a:schemeClr>
                </a:solidFill>
              </a:rPr>
              <a:t> </a:t>
            </a:r>
          </a:p>
          <a:p>
            <a:pPr indent="-228600">
              <a:spcAft>
                <a:spcPts val="600"/>
              </a:spcAft>
              <a:buClr>
                <a:schemeClr val="tx2">
                  <a:lumMod val="10000"/>
                  <a:lumOff val="90000"/>
                </a:schemeClr>
              </a:buClr>
              <a:buSzPct val="80000"/>
              <a:buFont typeface="Wingdings" panose="05000000000000000000" pitchFamily="2" charset="2"/>
              <a:buChar char="§"/>
            </a:pPr>
            <a:endParaRPr lang="en-US">
              <a:solidFill>
                <a:schemeClr val="tx2">
                  <a:alpha val="60000"/>
                </a:schemeClr>
              </a:solidFill>
            </a:endParaRPr>
          </a:p>
          <a:p>
            <a:pPr indent="-228600">
              <a:spcAft>
                <a:spcPts val="600"/>
              </a:spcAft>
              <a:buClr>
                <a:schemeClr val="tx2">
                  <a:lumMod val="10000"/>
                  <a:lumOff val="90000"/>
                </a:schemeClr>
              </a:buClr>
              <a:buSzPct val="80000"/>
              <a:buFont typeface="Wingdings" panose="05000000000000000000" pitchFamily="2" charset="2"/>
              <a:buChar char="§"/>
            </a:pPr>
            <a:endParaRPr lang="en-US">
              <a:solidFill>
                <a:schemeClr val="tx2">
                  <a:alpha val="60000"/>
                </a:schemeClr>
              </a:solidFill>
            </a:endParaRPr>
          </a:p>
        </p:txBody>
      </p:sp>
      <p:pic>
        <p:nvPicPr>
          <p:cNvPr id="5" name="Afbeelding 5" descr="Afbeelding met gebouw, buiten, oud, foto&#10;&#10;Automatisch gegenereerde beschrijving">
            <a:extLst>
              <a:ext uri="{FF2B5EF4-FFF2-40B4-BE49-F238E27FC236}">
                <a16:creationId xmlns:a16="http://schemas.microsoft.com/office/drawing/2014/main" id="{D9F8F129-E6D0-4395-8CBC-1B0CB72E4AB6}"/>
              </a:ext>
            </a:extLst>
          </p:cNvPr>
          <p:cNvPicPr>
            <a:picLocks noChangeAspect="1"/>
          </p:cNvPicPr>
          <p:nvPr/>
        </p:nvPicPr>
        <p:blipFill rotWithShape="1">
          <a:blip r:embed="rId3">
            <a:alphaModFix amt="80000"/>
          </a:blip>
          <a:srcRect t="2482" b="2482"/>
          <a:stretch/>
        </p:blipFill>
        <p:spPr>
          <a:xfrm>
            <a:off x="6343670" y="1893330"/>
            <a:ext cx="5648305" cy="4821795"/>
          </a:xfrm>
          <a:prstGeom prst="rect">
            <a:avLst/>
          </a:prstGeom>
        </p:spPr>
      </p:pic>
    </p:spTree>
    <p:extLst>
      <p:ext uri="{BB962C8B-B14F-4D97-AF65-F5344CB8AC3E}">
        <p14:creationId xmlns:p14="http://schemas.microsoft.com/office/powerpoint/2010/main" val="152861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buiten, gras, gebouw, groot&#10;&#10;Automatisch gegenereerde beschrijving">
            <a:extLst>
              <a:ext uri="{FF2B5EF4-FFF2-40B4-BE49-F238E27FC236}">
                <a16:creationId xmlns:a16="http://schemas.microsoft.com/office/drawing/2014/main" id="{7DEC7219-6533-4A89-A8FE-6362289A65C0}"/>
              </a:ext>
            </a:extLst>
          </p:cNvPr>
          <p:cNvPicPr>
            <a:picLocks noGrp="1" noChangeAspect="1"/>
          </p:cNvPicPr>
          <p:nvPr>
            <p:ph idx="1"/>
          </p:nvPr>
        </p:nvPicPr>
        <p:blipFill>
          <a:blip r:embed="rId2"/>
          <a:stretch>
            <a:fillRect/>
          </a:stretch>
        </p:blipFill>
        <p:spPr>
          <a:xfrm>
            <a:off x="2653475" y="1177289"/>
            <a:ext cx="6796740" cy="4502039"/>
          </a:xfrm>
        </p:spPr>
      </p:pic>
    </p:spTree>
    <p:extLst>
      <p:ext uri="{BB962C8B-B14F-4D97-AF65-F5344CB8AC3E}">
        <p14:creationId xmlns:p14="http://schemas.microsoft.com/office/powerpoint/2010/main" val="317850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9F27-EC95-4E9B-9A3C-6F393E6C5DDC}"/>
              </a:ext>
            </a:extLst>
          </p:cNvPr>
          <p:cNvSpPr>
            <a:spLocks noGrp="1"/>
          </p:cNvSpPr>
          <p:nvPr>
            <p:ph type="ctrTitle"/>
          </p:nvPr>
        </p:nvSpPr>
        <p:spPr>
          <a:xfrm>
            <a:off x="1731818" y="169863"/>
            <a:ext cx="9144000" cy="2387600"/>
          </a:xfrm>
        </p:spPr>
        <p:txBody>
          <a:bodyPr/>
          <a:lstStyle/>
          <a:p>
            <a:r>
              <a:rPr lang="nl-NL" b="1" dirty="0">
                <a:solidFill>
                  <a:schemeClr val="tx2">
                    <a:lumMod val="50000"/>
                    <a:lumOff val="50000"/>
                  </a:schemeClr>
                </a:solidFill>
                <a:ea typeface="+mj-lt"/>
                <a:cs typeface="+mj-lt"/>
              </a:rPr>
              <a:t>https://www.youtube.com/watch?v=pDEa-K12dyg</a:t>
            </a:r>
            <a:endParaRPr lang="nl-NL" dirty="0">
              <a:solidFill>
                <a:schemeClr val="tx2">
                  <a:lumMod val="50000"/>
                  <a:lumOff val="50000"/>
                </a:schemeClr>
              </a:solidFill>
            </a:endParaRPr>
          </a:p>
        </p:txBody>
      </p:sp>
      <p:sp>
        <p:nvSpPr>
          <p:cNvPr id="7" name="Subtitle 6">
            <a:extLst>
              <a:ext uri="{FF2B5EF4-FFF2-40B4-BE49-F238E27FC236}">
                <a16:creationId xmlns:a16="http://schemas.microsoft.com/office/drawing/2014/main" id="{F1F8DCC2-978B-4E69-907B-120143080BBF}"/>
              </a:ext>
            </a:extLst>
          </p:cNvPr>
          <p:cNvSpPr>
            <a:spLocks noGrp="1"/>
          </p:cNvSpPr>
          <p:nvPr>
            <p:ph type="subTitle" idx="1"/>
          </p:nvPr>
        </p:nvSpPr>
        <p:spPr>
          <a:xfrm>
            <a:off x="1913659" y="605993"/>
            <a:ext cx="9144000" cy="1655762"/>
          </a:xfrm>
        </p:spPr>
        <p:txBody>
          <a:bodyPr vert="horz" lIns="91440" tIns="45720" rIns="91440" bIns="45720" rtlCol="0" anchor="t">
            <a:normAutofit/>
          </a:bodyPr>
          <a:lstStyle/>
          <a:p>
            <a:r>
              <a:rPr lang="nl-NL" b="1" dirty="0" err="1">
                <a:solidFill>
                  <a:schemeClr val="tx1"/>
                </a:solidFill>
              </a:rPr>
              <a:t>Syrishe</a:t>
            </a:r>
            <a:r>
              <a:rPr lang="nl-NL" b="1" dirty="0">
                <a:solidFill>
                  <a:schemeClr val="tx1"/>
                </a:solidFill>
              </a:rPr>
              <a:t> dans </a:t>
            </a:r>
          </a:p>
        </p:txBody>
      </p:sp>
      <p:sp>
        <p:nvSpPr>
          <p:cNvPr id="4" name="Tekstvak 3">
            <a:extLst>
              <a:ext uri="{FF2B5EF4-FFF2-40B4-BE49-F238E27FC236}">
                <a16:creationId xmlns:a16="http://schemas.microsoft.com/office/drawing/2014/main" id="{1074E494-E805-4706-A4D1-4EA1588164B1}"/>
              </a:ext>
            </a:extLst>
          </p:cNvPr>
          <p:cNvSpPr txBox="1"/>
          <p:nvPr/>
        </p:nvSpPr>
        <p:spPr>
          <a:xfrm>
            <a:off x="905742" y="4196195"/>
            <a:ext cx="1088274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tx2">
                    <a:lumMod val="50000"/>
                    <a:lumOff val="50000"/>
                  </a:schemeClr>
                </a:solidFill>
              </a:rPr>
              <a:t>https://www.youtube.com/watch?v=CNVVooNWjBA</a:t>
            </a:r>
          </a:p>
        </p:txBody>
      </p:sp>
      <p:sp>
        <p:nvSpPr>
          <p:cNvPr id="5" name="Tekstvak 4">
            <a:extLst>
              <a:ext uri="{FF2B5EF4-FFF2-40B4-BE49-F238E27FC236}">
                <a16:creationId xmlns:a16="http://schemas.microsoft.com/office/drawing/2014/main" id="{63858318-16FD-43F2-88AD-0C51AFC340CC}"/>
              </a:ext>
            </a:extLst>
          </p:cNvPr>
          <p:cNvSpPr txBox="1"/>
          <p:nvPr/>
        </p:nvSpPr>
        <p:spPr>
          <a:xfrm>
            <a:off x="5339195" y="3832513"/>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dirty="0" err="1"/>
              <a:t>Syrishe</a:t>
            </a:r>
            <a:r>
              <a:rPr lang="nl-NL" sz="2400" b="1" dirty="0"/>
              <a:t> </a:t>
            </a:r>
            <a:r>
              <a:rPr lang="nl-NL" sz="2400" b="1" dirty="0" err="1"/>
              <a:t>Dabke</a:t>
            </a:r>
            <a:r>
              <a:rPr lang="nl-NL" sz="2400" dirty="0"/>
              <a:t> </a:t>
            </a:r>
          </a:p>
        </p:txBody>
      </p:sp>
      <p:sp>
        <p:nvSpPr>
          <p:cNvPr id="3" name="Tekstvak 2">
            <a:extLst>
              <a:ext uri="{FF2B5EF4-FFF2-40B4-BE49-F238E27FC236}">
                <a16:creationId xmlns:a16="http://schemas.microsoft.com/office/drawing/2014/main" id="{769CE77C-A189-479F-AE63-A1CCC1180272}"/>
              </a:ext>
            </a:extLst>
          </p:cNvPr>
          <p:cNvSpPr txBox="1"/>
          <p:nvPr/>
        </p:nvSpPr>
        <p:spPr>
          <a:xfrm>
            <a:off x="630865" y="5599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t>2 Fragmenten </a:t>
            </a:r>
          </a:p>
        </p:txBody>
      </p:sp>
    </p:spTree>
    <p:extLst>
      <p:ext uri="{BB962C8B-B14F-4D97-AF65-F5344CB8AC3E}">
        <p14:creationId xmlns:p14="http://schemas.microsoft.com/office/powerpoint/2010/main" val="279806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A72B0-78BE-4223-BF76-3E72381D5753}"/>
              </a:ext>
            </a:extLst>
          </p:cNvPr>
          <p:cNvSpPr>
            <a:spLocks noGrp="1"/>
          </p:cNvSpPr>
          <p:nvPr>
            <p:ph type="ctrTitle"/>
          </p:nvPr>
        </p:nvSpPr>
        <p:spPr>
          <a:xfrm>
            <a:off x="1718346" y="-880358"/>
            <a:ext cx="7471954" cy="1909763"/>
          </a:xfrm>
        </p:spPr>
        <p:txBody>
          <a:bodyPr>
            <a:normAutofit/>
          </a:bodyPr>
          <a:lstStyle/>
          <a:p>
            <a:r>
              <a:rPr lang="nl-NL" sz="4400" dirty="0"/>
              <a:t>Feesten in Syrië </a:t>
            </a:r>
          </a:p>
        </p:txBody>
      </p:sp>
      <p:sp>
        <p:nvSpPr>
          <p:cNvPr id="7" name="Tekstvak 6">
            <a:extLst>
              <a:ext uri="{FF2B5EF4-FFF2-40B4-BE49-F238E27FC236}">
                <a16:creationId xmlns:a16="http://schemas.microsoft.com/office/drawing/2014/main" id="{F4E24E79-0616-422F-B1BF-572E85C563A2}"/>
              </a:ext>
            </a:extLst>
          </p:cNvPr>
          <p:cNvSpPr txBox="1"/>
          <p:nvPr/>
        </p:nvSpPr>
        <p:spPr>
          <a:xfrm>
            <a:off x="676844" y="1843294"/>
            <a:ext cx="3936274" cy="4801314"/>
          </a:xfrm>
          <a:prstGeom prst="rect">
            <a:avLst/>
          </a:prstGeom>
          <a:noFill/>
        </p:spPr>
        <p:txBody>
          <a:bodyPr wrap="square" rtlCol="0">
            <a:spAutoFit/>
          </a:bodyPr>
          <a:lstStyle/>
          <a:p>
            <a:r>
              <a:rPr lang="nl-NL" sz="2400" b="1" dirty="0"/>
              <a:t>Kleine feest of Ramadan feest.</a:t>
            </a:r>
          </a:p>
          <a:p>
            <a:r>
              <a:rPr lang="nl-NL" sz="2400" b="1" dirty="0"/>
              <a:t>Dat is een feest voor het afbreken van het ramadan! Ramadan is eigenlijk een maand lang vasten…</a:t>
            </a:r>
          </a:p>
          <a:p>
            <a:r>
              <a:rPr lang="nl-NL" sz="2400" b="1" dirty="0"/>
              <a:t>De eerste dag na het ramadan wordt er flink feest gevierd.</a:t>
            </a:r>
          </a:p>
          <a:p>
            <a:r>
              <a:rPr lang="nl-NL" sz="2400" b="1" dirty="0"/>
              <a:t>Er wordt ook vooral zoetige dingen gegeten!</a:t>
            </a:r>
          </a:p>
          <a:p>
            <a:endParaRPr lang="nl-NL" dirty="0"/>
          </a:p>
        </p:txBody>
      </p:sp>
      <p:sp>
        <p:nvSpPr>
          <p:cNvPr id="8" name="Gedachtewolkje: wolk 7">
            <a:extLst>
              <a:ext uri="{FF2B5EF4-FFF2-40B4-BE49-F238E27FC236}">
                <a16:creationId xmlns:a16="http://schemas.microsoft.com/office/drawing/2014/main" id="{A38CE2E2-4126-404E-B242-C7EF4C62D05F}"/>
              </a:ext>
            </a:extLst>
          </p:cNvPr>
          <p:cNvSpPr/>
          <p:nvPr/>
        </p:nvSpPr>
        <p:spPr>
          <a:xfrm>
            <a:off x="792480" y="937603"/>
            <a:ext cx="3073463" cy="9056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Suikerfeest</a:t>
            </a:r>
          </a:p>
        </p:txBody>
      </p:sp>
      <p:sp>
        <p:nvSpPr>
          <p:cNvPr id="9" name="Tekstvak 8">
            <a:extLst>
              <a:ext uri="{FF2B5EF4-FFF2-40B4-BE49-F238E27FC236}">
                <a16:creationId xmlns:a16="http://schemas.microsoft.com/office/drawing/2014/main" id="{C1DADDB5-96DF-4B3E-B048-D0DBB225EE31}"/>
              </a:ext>
            </a:extLst>
          </p:cNvPr>
          <p:cNvSpPr txBox="1"/>
          <p:nvPr/>
        </p:nvSpPr>
        <p:spPr>
          <a:xfrm>
            <a:off x="5192407" y="855299"/>
            <a:ext cx="4511040" cy="5632311"/>
          </a:xfrm>
          <a:prstGeom prst="rect">
            <a:avLst/>
          </a:prstGeom>
          <a:noFill/>
        </p:spPr>
        <p:txBody>
          <a:bodyPr wrap="square" rtlCol="0">
            <a:spAutoFit/>
          </a:bodyPr>
          <a:lstStyle/>
          <a:p>
            <a:r>
              <a:rPr lang="nl-NL" sz="2000" b="1" dirty="0"/>
              <a:t>Grote feest of schapen feest.</a:t>
            </a:r>
          </a:p>
          <a:p>
            <a:r>
              <a:rPr lang="nl-NL" sz="2000" b="1" dirty="0"/>
              <a:t>Deze feest wordt gevierd voor  nagedachtenis aan de profeet Ibrahim. die bereid was zijn zoon te offeren voor God. Toen Ibrahim zijn zoon ter ere van God met een mes wilde doden, sneed het mes niet. Daarop klonk de stem van God en die stuurde vervolgens de engel </a:t>
            </a:r>
            <a:r>
              <a:rPr lang="nl-NL" sz="2000" b="1" dirty="0" err="1"/>
              <a:t>Djibriel</a:t>
            </a:r>
            <a:r>
              <a:rPr lang="nl-NL" sz="2000" b="1" dirty="0"/>
              <a:t> naar profeet Ibrahim die zei dat een ram de plaats van de zoon mocht innemen.    </a:t>
            </a:r>
          </a:p>
          <a:p>
            <a:endParaRPr lang="nl-NL" sz="2000" b="1" dirty="0"/>
          </a:p>
          <a:p>
            <a:r>
              <a:rPr lang="nl-NL" sz="2000" b="1" dirty="0"/>
              <a:t>Op deze dag worden door moslims schapenvlees  gegeten. Het vlees wordt door hen gegeten en verdeeld onder armen, buren en familieleden. </a:t>
            </a:r>
          </a:p>
        </p:txBody>
      </p:sp>
      <p:sp>
        <p:nvSpPr>
          <p:cNvPr id="10" name="Gedachtewolkje: wolk 9">
            <a:extLst>
              <a:ext uri="{FF2B5EF4-FFF2-40B4-BE49-F238E27FC236}">
                <a16:creationId xmlns:a16="http://schemas.microsoft.com/office/drawing/2014/main" id="{201EC458-1755-4302-B4D7-1B44E11628B6}"/>
              </a:ext>
            </a:extLst>
          </p:cNvPr>
          <p:cNvSpPr/>
          <p:nvPr/>
        </p:nvSpPr>
        <p:spPr>
          <a:xfrm>
            <a:off x="8889358" y="609600"/>
            <a:ext cx="2754774" cy="72281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Offerfeest</a:t>
            </a:r>
            <a:r>
              <a:rPr lang="nl-NL" dirty="0"/>
              <a:t> </a:t>
            </a:r>
          </a:p>
        </p:txBody>
      </p:sp>
    </p:spTree>
    <p:extLst>
      <p:ext uri="{BB962C8B-B14F-4D97-AF65-F5344CB8AC3E}">
        <p14:creationId xmlns:p14="http://schemas.microsoft.com/office/powerpoint/2010/main" val="368075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2F0C1-5C63-47C3-88B4-54BBFBBD4BB5}"/>
              </a:ext>
            </a:extLst>
          </p:cNvPr>
          <p:cNvSpPr>
            <a:spLocks noGrp="1"/>
          </p:cNvSpPr>
          <p:nvPr>
            <p:ph type="ctrTitle"/>
          </p:nvPr>
        </p:nvSpPr>
        <p:spPr>
          <a:xfrm>
            <a:off x="1605023" y="-787400"/>
            <a:ext cx="9144000" cy="2387600"/>
          </a:xfrm>
        </p:spPr>
        <p:txBody>
          <a:bodyPr/>
          <a:lstStyle/>
          <a:p>
            <a:r>
              <a:rPr lang="nl-NL" dirty="0"/>
              <a:t>Feesten in Syrië </a:t>
            </a:r>
          </a:p>
        </p:txBody>
      </p:sp>
      <p:sp>
        <p:nvSpPr>
          <p:cNvPr id="3" name="Ondertitel 2">
            <a:extLst>
              <a:ext uri="{FF2B5EF4-FFF2-40B4-BE49-F238E27FC236}">
                <a16:creationId xmlns:a16="http://schemas.microsoft.com/office/drawing/2014/main" id="{A247FEBA-33E9-43A6-9442-6252162061CC}"/>
              </a:ext>
            </a:extLst>
          </p:cNvPr>
          <p:cNvSpPr>
            <a:spLocks noGrp="1"/>
          </p:cNvSpPr>
          <p:nvPr>
            <p:ph type="subTitle" idx="1"/>
          </p:nvPr>
        </p:nvSpPr>
        <p:spPr>
          <a:xfrm>
            <a:off x="524719" y="1660384"/>
            <a:ext cx="5467109" cy="4705692"/>
          </a:xfrm>
        </p:spPr>
        <p:txBody>
          <a:bodyPr>
            <a:noAutofit/>
          </a:bodyPr>
          <a:lstStyle/>
          <a:p>
            <a:r>
              <a:rPr lang="nl-NL" b="1" dirty="0">
                <a:solidFill>
                  <a:schemeClr val="tx1">
                    <a:alpha val="70000"/>
                  </a:schemeClr>
                </a:solidFill>
              </a:rPr>
              <a:t>Dat is een islamitisch gedenkdag waarop de geboortedag van de profeet Mohammed door de meeste moslims wordt herdacht en gevierd.</a:t>
            </a:r>
          </a:p>
          <a:p>
            <a:r>
              <a:rPr lang="nl-NL" b="1" dirty="0">
                <a:solidFill>
                  <a:schemeClr val="tx1">
                    <a:alpha val="70000"/>
                  </a:schemeClr>
                </a:solidFill>
              </a:rPr>
              <a:t> Op deze dag wordt in de moskee extra aandacht besteed aan </a:t>
            </a:r>
            <a:r>
              <a:rPr lang="nl-NL" b="1" dirty="0" err="1">
                <a:solidFill>
                  <a:schemeClr val="tx1">
                    <a:alpha val="70000"/>
                  </a:schemeClr>
                </a:solidFill>
              </a:rPr>
              <a:t>Mawlid</a:t>
            </a:r>
            <a:r>
              <a:rPr lang="nl-NL" b="1" dirty="0">
                <a:solidFill>
                  <a:schemeClr val="tx1">
                    <a:alpha val="70000"/>
                  </a:schemeClr>
                </a:solidFill>
              </a:rPr>
              <a:t> </a:t>
            </a:r>
            <a:r>
              <a:rPr lang="nl-NL" b="1" dirty="0" err="1">
                <a:solidFill>
                  <a:schemeClr val="tx1">
                    <a:alpha val="70000"/>
                  </a:schemeClr>
                </a:solidFill>
              </a:rPr>
              <a:t>an-Nabi</a:t>
            </a:r>
            <a:r>
              <a:rPr lang="nl-NL" b="1" dirty="0">
                <a:solidFill>
                  <a:schemeClr val="tx1">
                    <a:alpha val="70000"/>
                  </a:schemeClr>
                </a:solidFill>
              </a:rPr>
              <a:t>. Zowel in de moskee als thuis worden soms gedichten voorgedragen en er worden verhalen verteld over Mohammed.</a:t>
            </a:r>
          </a:p>
        </p:txBody>
      </p:sp>
      <p:sp>
        <p:nvSpPr>
          <p:cNvPr id="4" name="Tekstvak 3">
            <a:extLst>
              <a:ext uri="{FF2B5EF4-FFF2-40B4-BE49-F238E27FC236}">
                <a16:creationId xmlns:a16="http://schemas.microsoft.com/office/drawing/2014/main" id="{4F987218-FFE3-45AB-93D3-DC440030389E}"/>
              </a:ext>
            </a:extLst>
          </p:cNvPr>
          <p:cNvSpPr txBox="1"/>
          <p:nvPr/>
        </p:nvSpPr>
        <p:spPr>
          <a:xfrm>
            <a:off x="6944810" y="2372810"/>
            <a:ext cx="4618299" cy="3046988"/>
          </a:xfrm>
          <a:prstGeom prst="rect">
            <a:avLst/>
          </a:prstGeom>
          <a:noFill/>
        </p:spPr>
        <p:txBody>
          <a:bodyPr wrap="square" rtlCol="0">
            <a:spAutoFit/>
          </a:bodyPr>
          <a:lstStyle/>
          <a:p>
            <a:r>
              <a:rPr lang="nl-NL" sz="2400" b="1" dirty="0"/>
              <a:t>Dat is de nacht van de reis van de profeet Mohammed van Mekka naar Jeruzalem, en zijn daaropvolgende reis naar de hemel. Deze  gebeurtenis wordt 's avonds in de moskee, in de 'gezegende nacht' herdacht. </a:t>
            </a:r>
          </a:p>
        </p:txBody>
      </p:sp>
      <p:sp>
        <p:nvSpPr>
          <p:cNvPr id="5" name="Gedachtewolkje: wolk 4">
            <a:extLst>
              <a:ext uri="{FF2B5EF4-FFF2-40B4-BE49-F238E27FC236}">
                <a16:creationId xmlns:a16="http://schemas.microsoft.com/office/drawing/2014/main" id="{BCC3C55E-C599-4D77-8DC6-D621A0A5A9A3}"/>
              </a:ext>
            </a:extLst>
          </p:cNvPr>
          <p:cNvSpPr/>
          <p:nvPr/>
        </p:nvSpPr>
        <p:spPr>
          <a:xfrm>
            <a:off x="1605023" y="671332"/>
            <a:ext cx="2191473" cy="7639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a:t>Mawlid</a:t>
            </a:r>
            <a:r>
              <a:rPr lang="nl-NL" b="1" dirty="0"/>
              <a:t> </a:t>
            </a:r>
            <a:r>
              <a:rPr lang="nl-NL" b="1" dirty="0" err="1"/>
              <a:t>an-Nabi</a:t>
            </a:r>
            <a:endParaRPr lang="nl-NL" b="1" dirty="0"/>
          </a:p>
        </p:txBody>
      </p:sp>
      <p:sp>
        <p:nvSpPr>
          <p:cNvPr id="6" name="Gedachtewolkje: wolk 5">
            <a:extLst>
              <a:ext uri="{FF2B5EF4-FFF2-40B4-BE49-F238E27FC236}">
                <a16:creationId xmlns:a16="http://schemas.microsoft.com/office/drawing/2014/main" id="{7145E298-9569-4F47-BEA0-16D68D478491}"/>
              </a:ext>
            </a:extLst>
          </p:cNvPr>
          <p:cNvSpPr/>
          <p:nvPr/>
        </p:nvSpPr>
        <p:spPr>
          <a:xfrm>
            <a:off x="9074552" y="671332"/>
            <a:ext cx="2592729" cy="13889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a:t>Lailat-ul-Meraj</a:t>
            </a:r>
            <a:endParaRPr lang="nl-NL" b="1" dirty="0"/>
          </a:p>
        </p:txBody>
      </p:sp>
    </p:spTree>
    <p:extLst>
      <p:ext uri="{BB962C8B-B14F-4D97-AF65-F5344CB8AC3E}">
        <p14:creationId xmlns:p14="http://schemas.microsoft.com/office/powerpoint/2010/main" val="339267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7D2B9F-DA6E-46FB-A265-13C43ED01CCC}"/>
              </a:ext>
            </a:extLst>
          </p:cNvPr>
          <p:cNvSpPr>
            <a:spLocks noGrp="1"/>
          </p:cNvSpPr>
          <p:nvPr>
            <p:ph idx="1"/>
          </p:nvPr>
        </p:nvSpPr>
        <p:spPr>
          <a:xfrm>
            <a:off x="838436" y="603058"/>
            <a:ext cx="4860295" cy="6046812"/>
          </a:xfrm>
        </p:spPr>
        <p:txBody>
          <a:bodyPr vert="horz" lIns="91440" tIns="45720" rIns="91440" bIns="45720" rtlCol="0" anchor="t">
            <a:noAutofit/>
          </a:bodyPr>
          <a:lstStyle/>
          <a:p>
            <a:pPr marL="228600" indent="0">
              <a:buClr>
                <a:srgbClr val="201449">
                  <a:lumMod val="10000"/>
                  <a:lumOff val="90000"/>
                </a:srgbClr>
              </a:buClr>
              <a:buNone/>
            </a:pPr>
            <a:r>
              <a:rPr lang="nl-NL" sz="1400" b="1" dirty="0">
                <a:solidFill>
                  <a:srgbClr val="201449"/>
                </a:solidFill>
                <a:ea typeface="+mn-lt"/>
                <a:cs typeface="+mn-lt"/>
              </a:rPr>
              <a:t>Ingrediënten: </a:t>
            </a:r>
            <a:r>
              <a:rPr lang="nl-NL" sz="1400" b="1" dirty="0" err="1">
                <a:solidFill>
                  <a:srgbClr val="201449"/>
                </a:solidFill>
                <a:ea typeface="+mn-lt"/>
                <a:cs typeface="+mn-lt"/>
              </a:rPr>
              <a:t>Sarma</a:t>
            </a:r>
            <a:r>
              <a:rPr lang="nl-NL" sz="1400" dirty="0">
                <a:solidFill>
                  <a:srgbClr val="201449"/>
                </a:solidFill>
                <a:ea typeface="+mn-lt"/>
                <a:cs typeface="+mn-lt"/>
              </a:rPr>
              <a:t> </a:t>
            </a:r>
            <a:r>
              <a:rPr lang="nl-NL" sz="1400" b="1" dirty="0">
                <a:solidFill>
                  <a:srgbClr val="201449"/>
                </a:solidFill>
                <a:ea typeface="+mn-lt"/>
                <a:cs typeface="+mn-lt"/>
              </a:rPr>
              <a:t>   </a:t>
            </a:r>
            <a:endParaRPr lang="en-US" sz="1400" dirty="0">
              <a:solidFill>
                <a:srgbClr val="201449">
                  <a:alpha val="70000"/>
                </a:srgbClr>
              </a:solidFill>
              <a:ea typeface="+mn-lt"/>
              <a:cs typeface="+mn-lt"/>
            </a:endParaRPr>
          </a:p>
          <a:p>
            <a:pPr marL="228600" indent="0">
              <a:buNone/>
            </a:pPr>
            <a:r>
              <a:rPr lang="nl-NL" sz="1400" dirty="0">
                <a:solidFill>
                  <a:srgbClr val="201449"/>
                </a:solidFill>
                <a:ea typeface="+mn-lt"/>
                <a:cs typeface="+mn-lt"/>
              </a:rPr>
              <a:t>1.    </a:t>
            </a:r>
            <a:r>
              <a:rPr lang="nl-NL" sz="1400" b="1" dirty="0">
                <a:solidFill>
                  <a:schemeClr val="accent1"/>
                </a:solidFill>
                <a:ea typeface="+mn-lt"/>
                <a:cs typeface="+mn-lt"/>
              </a:rPr>
              <a:t>1 kilo wijnbladeren</a:t>
            </a:r>
            <a:endParaRPr lang="en-US" sz="1400" b="1" dirty="0">
              <a:solidFill>
                <a:schemeClr val="accent1"/>
              </a:solidFill>
              <a:ea typeface="+mn-lt"/>
              <a:cs typeface="+mn-lt"/>
            </a:endParaRPr>
          </a:p>
          <a:p>
            <a:pPr marL="228600" indent="0">
              <a:buNone/>
            </a:pPr>
            <a:r>
              <a:rPr lang="nl-NL" sz="1400" dirty="0">
                <a:solidFill>
                  <a:srgbClr val="201449"/>
                </a:solidFill>
                <a:ea typeface="+mn-lt"/>
                <a:cs typeface="+mn-lt"/>
              </a:rPr>
              <a:t>2.  </a:t>
            </a:r>
            <a:r>
              <a:rPr lang="nl-NL" sz="1400" dirty="0">
                <a:solidFill>
                  <a:schemeClr val="accent1"/>
                </a:solidFill>
                <a:ea typeface="+mn-lt"/>
                <a:cs typeface="+mn-lt"/>
              </a:rPr>
              <a:t> </a:t>
            </a:r>
            <a:r>
              <a:rPr lang="nl-NL" sz="1400" b="1" dirty="0">
                <a:solidFill>
                  <a:schemeClr val="accent1"/>
                </a:solidFill>
                <a:ea typeface="+mn-lt"/>
                <a:cs typeface="+mn-lt"/>
              </a:rPr>
              <a:t>300 gram gehak</a:t>
            </a:r>
            <a:endParaRPr lang="en-US" sz="1400" b="1" dirty="0">
              <a:solidFill>
                <a:schemeClr val="accent1"/>
              </a:solidFill>
              <a:ea typeface="+mn-lt"/>
              <a:cs typeface="+mn-lt"/>
            </a:endParaRPr>
          </a:p>
          <a:p>
            <a:pPr marL="228600" indent="0">
              <a:buNone/>
            </a:pPr>
            <a:r>
              <a:rPr lang="nl-NL" sz="1400" dirty="0">
                <a:solidFill>
                  <a:srgbClr val="201449"/>
                </a:solidFill>
                <a:ea typeface="+mn-lt"/>
                <a:cs typeface="+mn-lt"/>
              </a:rPr>
              <a:t>3.  </a:t>
            </a:r>
            <a:r>
              <a:rPr lang="nl-NL" sz="1400" b="1" dirty="0">
                <a:solidFill>
                  <a:schemeClr val="accent1"/>
                </a:solidFill>
                <a:ea typeface="+mn-lt"/>
                <a:cs typeface="+mn-lt"/>
              </a:rPr>
              <a:t>  2,5 glas rijst  </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4.    </a:t>
            </a:r>
            <a:r>
              <a:rPr lang="nl-NL" sz="1400" b="1" dirty="0">
                <a:solidFill>
                  <a:schemeClr val="accent1"/>
                </a:solidFill>
                <a:ea typeface="+mn-lt"/>
                <a:cs typeface="+mn-lt"/>
              </a:rPr>
              <a:t> 1 ui  1 teentje knoflook    </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5.  </a:t>
            </a:r>
            <a:r>
              <a:rPr lang="nl-NL" sz="1400" b="1" dirty="0">
                <a:solidFill>
                  <a:schemeClr val="accent1"/>
                </a:solidFill>
                <a:ea typeface="+mn-lt"/>
                <a:cs typeface="+mn-lt"/>
              </a:rPr>
              <a:t> 1 tomaat       </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6.  </a:t>
            </a:r>
            <a:r>
              <a:rPr lang="nl-NL" sz="1400" b="1" dirty="0">
                <a:solidFill>
                  <a:schemeClr val="accent1"/>
                </a:solidFill>
                <a:ea typeface="+mn-lt"/>
                <a:cs typeface="+mn-lt"/>
              </a:rPr>
              <a:t>  1 teentje knoflook     </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7.  </a:t>
            </a:r>
            <a:r>
              <a:rPr lang="nl-NL" sz="1400" b="1" dirty="0">
                <a:solidFill>
                  <a:schemeClr val="accent1"/>
                </a:solidFill>
                <a:ea typeface="+mn-lt"/>
                <a:cs typeface="+mn-lt"/>
              </a:rPr>
              <a:t>1 teentje knoflook     </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8. </a:t>
            </a:r>
            <a:r>
              <a:rPr lang="nl-NL" sz="1400" b="1" dirty="0">
                <a:solidFill>
                  <a:schemeClr val="accent1"/>
                </a:solidFill>
                <a:ea typeface="+mn-lt"/>
                <a:cs typeface="+mn-lt"/>
              </a:rPr>
              <a:t> 1 eetlepel tomatenpuree granaatappelsap  </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9.</a:t>
            </a:r>
            <a:r>
              <a:rPr lang="nl-NL" sz="1400" dirty="0">
                <a:solidFill>
                  <a:schemeClr val="accent1"/>
                </a:solidFill>
                <a:ea typeface="+mn-lt"/>
                <a:cs typeface="+mn-lt"/>
              </a:rPr>
              <a:t>  </a:t>
            </a:r>
            <a:r>
              <a:rPr lang="nl-NL" sz="1400" b="1" dirty="0">
                <a:solidFill>
                  <a:schemeClr val="accent1"/>
                </a:solidFill>
                <a:ea typeface="+mn-lt"/>
                <a:cs typeface="+mn-lt"/>
              </a:rPr>
              <a:t>1 eetlepel paprikapasta</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10.  </a:t>
            </a:r>
            <a:r>
              <a:rPr lang="nl-NL" sz="1400" b="1" dirty="0">
                <a:solidFill>
                  <a:schemeClr val="accent1"/>
                </a:solidFill>
                <a:ea typeface="+mn-lt"/>
                <a:cs typeface="+mn-lt"/>
              </a:rPr>
              <a:t> 2-3 eetlepels  granaatappelsap     </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11.  </a:t>
            </a:r>
            <a:r>
              <a:rPr lang="nl-NL" sz="1400" b="1" dirty="0">
                <a:solidFill>
                  <a:schemeClr val="accent1"/>
                </a:solidFill>
                <a:ea typeface="+mn-lt"/>
                <a:cs typeface="+mn-lt"/>
              </a:rPr>
              <a:t>1/4 glas olie</a:t>
            </a:r>
            <a:endParaRPr lang="en-US" sz="1400" b="1" dirty="0">
              <a:solidFill>
                <a:schemeClr val="accent1"/>
              </a:solidFill>
              <a:ea typeface="+mn-lt"/>
              <a:cs typeface="+mn-lt"/>
            </a:endParaRPr>
          </a:p>
          <a:p>
            <a:pPr marL="0" indent="0">
              <a:buNone/>
            </a:pPr>
            <a:r>
              <a:rPr lang="nl-NL" sz="1400" dirty="0">
                <a:solidFill>
                  <a:srgbClr val="201449"/>
                </a:solidFill>
                <a:ea typeface="+mn-lt"/>
                <a:cs typeface="+mn-lt"/>
              </a:rPr>
              <a:t>     12.</a:t>
            </a:r>
            <a:r>
              <a:rPr lang="nl-NL" sz="1400" b="1" dirty="0">
                <a:solidFill>
                  <a:schemeClr val="accent1"/>
                </a:solidFill>
                <a:ea typeface="+mn-lt"/>
                <a:cs typeface="+mn-lt"/>
              </a:rPr>
              <a:t>  zout en kruiden</a:t>
            </a:r>
          </a:p>
          <a:p>
            <a:pPr marL="0" indent="0">
              <a:buClr>
                <a:srgbClr val="E4DEF6"/>
              </a:buClr>
              <a:buNone/>
            </a:pPr>
            <a:r>
              <a:rPr lang="nl-NL" sz="1400" dirty="0">
                <a:solidFill>
                  <a:srgbClr val="201449"/>
                </a:solidFill>
                <a:ea typeface="+mn-lt"/>
                <a:cs typeface="+mn-lt"/>
              </a:rPr>
              <a:t>     13.</a:t>
            </a:r>
            <a:r>
              <a:rPr lang="nl-NL" sz="1400" b="1" dirty="0">
                <a:solidFill>
                  <a:schemeClr val="accent1"/>
                </a:solidFill>
                <a:ea typeface="+mn-lt"/>
                <a:cs typeface="+mn-lt"/>
              </a:rPr>
              <a:t> </a:t>
            </a:r>
            <a:r>
              <a:rPr lang="nl-NL" sz="1400" b="1" dirty="0" err="1">
                <a:solidFill>
                  <a:schemeClr val="accent1"/>
                </a:solidFill>
                <a:ea typeface="+mn-lt"/>
                <a:cs typeface="+mn-lt"/>
              </a:rPr>
              <a:t>chillipeper</a:t>
            </a:r>
            <a:r>
              <a:rPr lang="nl-NL" sz="1400" b="1" dirty="0">
                <a:solidFill>
                  <a:schemeClr val="accent1"/>
                </a:solidFill>
                <a:ea typeface="+mn-lt"/>
                <a:cs typeface="+mn-lt"/>
              </a:rPr>
              <a:t>, zwarte peper, kurkuma en munt)</a:t>
            </a:r>
          </a:p>
          <a:p>
            <a:pPr marL="0" indent="0">
              <a:lnSpc>
                <a:spcPct val="100000"/>
              </a:lnSpc>
              <a:spcBef>
                <a:spcPts val="0"/>
              </a:spcBef>
              <a:buNone/>
            </a:pPr>
            <a:endParaRPr lang="nl-NL" sz="1000" b="1" dirty="0">
              <a:solidFill>
                <a:srgbClr val="201449"/>
              </a:solidFill>
              <a:ea typeface="+mn-lt"/>
              <a:cs typeface="+mn-lt"/>
            </a:endParaRPr>
          </a:p>
          <a:p>
            <a:pPr>
              <a:buClr>
                <a:srgbClr val="E4DEF6"/>
              </a:buClr>
            </a:pPr>
            <a:r>
              <a:rPr lang="nl-NL" sz="1000" dirty="0">
                <a:solidFill>
                  <a:srgbClr val="201449"/>
                </a:solidFill>
                <a:ea typeface="+mn-lt"/>
                <a:cs typeface="+mn-lt"/>
              </a:rPr>
              <a:t>     </a:t>
            </a:r>
            <a:endParaRPr lang="nl-NL" sz="1000" dirty="0">
              <a:solidFill>
                <a:srgbClr val="201449"/>
              </a:solidFill>
            </a:endParaRPr>
          </a:p>
          <a:p>
            <a:pPr>
              <a:buClr>
                <a:srgbClr val="E4DEF6"/>
              </a:buClr>
            </a:pPr>
            <a:endParaRPr lang="nl-NL" sz="1000" dirty="0">
              <a:solidFill>
                <a:srgbClr val="201449">
                  <a:alpha val="70000"/>
                </a:srgbClr>
              </a:solidFill>
            </a:endParaRPr>
          </a:p>
          <a:p>
            <a:pPr>
              <a:buClr>
                <a:srgbClr val="E4DEF6"/>
              </a:buClr>
            </a:pPr>
            <a:endParaRPr lang="nl-NL" sz="1000" dirty="0">
              <a:solidFill>
                <a:srgbClr val="201449">
                  <a:alpha val="70000"/>
                </a:srgbClr>
              </a:solidFill>
            </a:endParaRPr>
          </a:p>
          <a:p>
            <a:pPr>
              <a:buClr>
                <a:srgbClr val="E4DEF6"/>
              </a:buClr>
            </a:pPr>
            <a:endParaRPr lang="nl-NL" sz="1000" dirty="0"/>
          </a:p>
        </p:txBody>
      </p:sp>
      <p:sp>
        <p:nvSpPr>
          <p:cNvPr id="2" name="Tekstvak 1">
            <a:extLst>
              <a:ext uri="{FF2B5EF4-FFF2-40B4-BE49-F238E27FC236}">
                <a16:creationId xmlns:a16="http://schemas.microsoft.com/office/drawing/2014/main" id="{CC1505BD-34B1-4DF3-97ED-54DF72F815B5}"/>
              </a:ext>
            </a:extLst>
          </p:cNvPr>
          <p:cNvSpPr txBox="1"/>
          <p:nvPr/>
        </p:nvSpPr>
        <p:spPr>
          <a:xfrm>
            <a:off x="4265468" y="602673"/>
            <a:ext cx="3124199" cy="30433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228600">
              <a:lnSpc>
                <a:spcPct val="110000"/>
              </a:lnSpc>
              <a:spcBef>
                <a:spcPts val="1000"/>
              </a:spcBef>
            </a:pPr>
            <a:r>
              <a:rPr lang="en-US" sz="1400" b="1" dirty="0">
                <a:ea typeface="+mn-lt"/>
                <a:cs typeface="+mn-lt"/>
              </a:rPr>
              <a:t>  </a:t>
            </a:r>
            <a:r>
              <a:rPr lang="en-US" sz="1400" b="1" dirty="0" err="1">
                <a:ea typeface="+mn-lt"/>
                <a:cs typeface="+mn-lt"/>
              </a:rPr>
              <a:t>voor</a:t>
            </a:r>
            <a:r>
              <a:rPr lang="en-US" sz="1400" b="1" dirty="0">
                <a:ea typeface="+mn-lt"/>
                <a:cs typeface="+mn-lt"/>
              </a:rPr>
              <a:t> </a:t>
            </a:r>
            <a:r>
              <a:rPr lang="en-US" sz="1400" b="1" dirty="0" err="1">
                <a:ea typeface="+mn-lt"/>
                <a:cs typeface="+mn-lt"/>
              </a:rPr>
              <a:t>saus</a:t>
            </a:r>
            <a:r>
              <a:rPr lang="en-US" sz="1400" b="1" dirty="0">
                <a:ea typeface="+mn-lt"/>
                <a:cs typeface="+mn-lt"/>
              </a:rPr>
              <a:t>:</a:t>
            </a:r>
            <a:r>
              <a:rPr lang="en-US" sz="1400" dirty="0">
                <a:solidFill>
                  <a:srgbClr val="201449"/>
                </a:solidFill>
                <a:ea typeface="+mn-lt"/>
                <a:cs typeface="+mn-lt"/>
              </a:rPr>
              <a:t> </a:t>
            </a:r>
            <a:endParaRPr lang="en-US" sz="1400">
              <a:ea typeface="+mn-lt"/>
              <a:cs typeface="+mn-lt"/>
            </a:endParaRPr>
          </a:p>
          <a:p>
            <a:pPr marL="457200" indent="-228600">
              <a:lnSpc>
                <a:spcPct val="110000"/>
              </a:lnSpc>
              <a:spcBef>
                <a:spcPts val="1000"/>
              </a:spcBef>
            </a:pPr>
            <a:r>
              <a:rPr lang="en-US" sz="1400" dirty="0">
                <a:solidFill>
                  <a:srgbClr val="201449"/>
                </a:solidFill>
                <a:ea typeface="+mn-lt"/>
                <a:cs typeface="+mn-lt"/>
              </a:rPr>
              <a:t>1. </a:t>
            </a:r>
            <a:r>
              <a:rPr lang="en-US" sz="1400" b="1" dirty="0">
                <a:solidFill>
                  <a:srgbClr val="201449"/>
                </a:solidFill>
                <a:ea typeface="+mn-lt"/>
                <a:cs typeface="+mn-lt"/>
              </a:rPr>
              <a:t> </a:t>
            </a:r>
            <a:r>
              <a:rPr lang="en-US" sz="1400" b="1" dirty="0">
                <a:solidFill>
                  <a:schemeClr val="accent1"/>
                </a:solidFill>
                <a:ea typeface="+mn-lt"/>
                <a:cs typeface="+mn-lt"/>
              </a:rPr>
              <a:t>1 liter </a:t>
            </a:r>
            <a:r>
              <a:rPr lang="en-US" sz="1400" b="1" dirty="0" err="1">
                <a:solidFill>
                  <a:schemeClr val="accent1"/>
                </a:solidFill>
                <a:ea typeface="+mn-lt"/>
                <a:cs typeface="+mn-lt"/>
              </a:rPr>
              <a:t>heet</a:t>
            </a:r>
            <a:r>
              <a:rPr lang="en-US" sz="1400" b="1" dirty="0">
                <a:solidFill>
                  <a:schemeClr val="accent1"/>
                </a:solidFill>
                <a:ea typeface="+mn-lt"/>
                <a:cs typeface="+mn-lt"/>
              </a:rPr>
              <a:t> water </a:t>
            </a:r>
            <a:endParaRPr lang="en-US" sz="1400">
              <a:solidFill>
                <a:schemeClr val="accent1"/>
              </a:solidFill>
              <a:ea typeface="+mn-lt"/>
              <a:cs typeface="+mn-lt"/>
            </a:endParaRPr>
          </a:p>
          <a:p>
            <a:pPr marL="457200" indent="-228600">
              <a:lnSpc>
                <a:spcPct val="110000"/>
              </a:lnSpc>
              <a:spcBef>
                <a:spcPts val="1000"/>
              </a:spcBef>
            </a:pPr>
            <a:r>
              <a:rPr lang="en-US" sz="1400" dirty="0">
                <a:solidFill>
                  <a:srgbClr val="201449"/>
                </a:solidFill>
                <a:ea typeface="+mn-lt"/>
                <a:cs typeface="+mn-lt"/>
              </a:rPr>
              <a:t>2.  </a:t>
            </a:r>
            <a:r>
              <a:rPr lang="en-US" sz="1400" b="1" dirty="0">
                <a:solidFill>
                  <a:schemeClr val="accent1"/>
                </a:solidFill>
                <a:ea typeface="+mn-lt"/>
                <a:cs typeface="+mn-lt"/>
              </a:rPr>
              <a:t>1 </a:t>
            </a:r>
            <a:r>
              <a:rPr lang="en-US" sz="1400" b="1" dirty="0" err="1">
                <a:solidFill>
                  <a:schemeClr val="accent1"/>
                </a:solidFill>
                <a:ea typeface="+mn-lt"/>
                <a:cs typeface="+mn-lt"/>
              </a:rPr>
              <a:t>eetlepel</a:t>
            </a:r>
            <a:r>
              <a:rPr lang="en-US" sz="1400" b="1" dirty="0">
                <a:solidFill>
                  <a:schemeClr val="accent1"/>
                </a:solidFill>
                <a:ea typeface="+mn-lt"/>
                <a:cs typeface="+mn-lt"/>
              </a:rPr>
              <a:t> </a:t>
            </a:r>
            <a:r>
              <a:rPr lang="en-US" sz="1400" b="1" dirty="0" err="1">
                <a:solidFill>
                  <a:schemeClr val="accent1"/>
                </a:solidFill>
                <a:ea typeface="+mn-lt"/>
                <a:cs typeface="+mn-lt"/>
              </a:rPr>
              <a:t>tomatenpuree</a:t>
            </a:r>
            <a:r>
              <a:rPr lang="en-US" sz="1400" b="1" dirty="0">
                <a:solidFill>
                  <a:schemeClr val="accent1"/>
                </a:solidFill>
                <a:ea typeface="+mn-lt"/>
                <a:cs typeface="+mn-lt"/>
              </a:rPr>
              <a:t> </a:t>
            </a:r>
            <a:endParaRPr lang="en-US" sz="1400">
              <a:solidFill>
                <a:schemeClr val="accent1"/>
              </a:solidFill>
              <a:ea typeface="+mn-lt"/>
              <a:cs typeface="+mn-lt"/>
            </a:endParaRPr>
          </a:p>
          <a:p>
            <a:pPr marL="457200" indent="-228600">
              <a:lnSpc>
                <a:spcPct val="110000"/>
              </a:lnSpc>
              <a:spcBef>
                <a:spcPts val="1000"/>
              </a:spcBef>
            </a:pPr>
            <a:r>
              <a:rPr lang="en-US" sz="1400" dirty="0">
                <a:solidFill>
                  <a:srgbClr val="201449"/>
                </a:solidFill>
                <a:ea typeface="+mn-lt"/>
                <a:cs typeface="+mn-lt"/>
              </a:rPr>
              <a:t>3.  </a:t>
            </a:r>
            <a:r>
              <a:rPr lang="en-US" sz="1400" b="1" dirty="0">
                <a:solidFill>
                  <a:schemeClr val="accent1"/>
                </a:solidFill>
                <a:ea typeface="+mn-lt"/>
                <a:cs typeface="+mn-lt"/>
              </a:rPr>
              <a:t> 5 </a:t>
            </a:r>
            <a:r>
              <a:rPr lang="en-US" sz="1400" b="1" dirty="0" err="1">
                <a:solidFill>
                  <a:schemeClr val="accent1"/>
                </a:solidFill>
                <a:ea typeface="+mn-lt"/>
                <a:cs typeface="+mn-lt"/>
              </a:rPr>
              <a:t>eetlepels</a:t>
            </a:r>
            <a:r>
              <a:rPr lang="en-US" sz="1400" b="1" dirty="0">
                <a:solidFill>
                  <a:schemeClr val="accent1"/>
                </a:solidFill>
                <a:ea typeface="+mn-lt"/>
                <a:cs typeface="+mn-lt"/>
              </a:rPr>
              <a:t> </a:t>
            </a:r>
            <a:r>
              <a:rPr lang="en-US" sz="1400" b="1" dirty="0" err="1">
                <a:solidFill>
                  <a:schemeClr val="accent1"/>
                </a:solidFill>
                <a:ea typeface="+mn-lt"/>
                <a:cs typeface="+mn-lt"/>
              </a:rPr>
              <a:t>granaatappelsap</a:t>
            </a:r>
            <a:r>
              <a:rPr lang="en-US" sz="1400" dirty="0">
                <a:solidFill>
                  <a:srgbClr val="201449"/>
                </a:solidFill>
                <a:ea typeface="+mn-lt"/>
                <a:cs typeface="+mn-lt"/>
              </a:rPr>
              <a:t> </a:t>
            </a:r>
            <a:endParaRPr lang="en-US" sz="1400" dirty="0">
              <a:ea typeface="+mn-lt"/>
              <a:cs typeface="+mn-lt"/>
            </a:endParaRPr>
          </a:p>
          <a:p>
            <a:pPr marL="457200" indent="-228600">
              <a:lnSpc>
                <a:spcPct val="110000"/>
              </a:lnSpc>
              <a:spcBef>
                <a:spcPts val="1000"/>
              </a:spcBef>
            </a:pPr>
            <a:r>
              <a:rPr lang="en-US" sz="1400" dirty="0">
                <a:solidFill>
                  <a:srgbClr val="201449"/>
                </a:solidFill>
                <a:ea typeface="+mn-lt"/>
                <a:cs typeface="+mn-lt"/>
              </a:rPr>
              <a:t>4.  </a:t>
            </a:r>
            <a:r>
              <a:rPr lang="en-US" sz="1400" b="1" dirty="0">
                <a:solidFill>
                  <a:schemeClr val="accent1"/>
                </a:solidFill>
                <a:ea typeface="+mn-lt"/>
                <a:cs typeface="+mn-lt"/>
              </a:rPr>
              <a:t>halve </a:t>
            </a:r>
            <a:r>
              <a:rPr lang="en-US" sz="1400" b="1" err="1">
                <a:solidFill>
                  <a:schemeClr val="accent1"/>
                </a:solidFill>
                <a:ea typeface="+mn-lt"/>
                <a:cs typeface="+mn-lt"/>
              </a:rPr>
              <a:t>citroen</a:t>
            </a:r>
            <a:endParaRPr lang="en-US" sz="1400">
              <a:solidFill>
                <a:schemeClr val="accent1"/>
              </a:solidFill>
              <a:ea typeface="+mn-lt"/>
              <a:cs typeface="+mn-lt"/>
            </a:endParaRPr>
          </a:p>
          <a:p>
            <a:pPr marL="457200" indent="-228600">
              <a:lnSpc>
                <a:spcPct val="110000"/>
              </a:lnSpc>
              <a:spcBef>
                <a:spcPts val="1000"/>
              </a:spcBef>
            </a:pPr>
            <a:r>
              <a:rPr lang="en-US" sz="1400" dirty="0">
                <a:solidFill>
                  <a:srgbClr val="201449"/>
                </a:solidFill>
                <a:ea typeface="+mn-lt"/>
                <a:cs typeface="+mn-lt"/>
              </a:rPr>
              <a:t>5. </a:t>
            </a:r>
            <a:r>
              <a:rPr lang="en-US" sz="1400" b="1" dirty="0">
                <a:solidFill>
                  <a:schemeClr val="accent1"/>
                </a:solidFill>
                <a:ea typeface="+mn-lt"/>
                <a:cs typeface="+mn-lt"/>
              </a:rPr>
              <a:t>  1/4 </a:t>
            </a:r>
            <a:r>
              <a:rPr lang="en-US" sz="1400" b="1" err="1">
                <a:solidFill>
                  <a:schemeClr val="accent1"/>
                </a:solidFill>
                <a:ea typeface="+mn-lt"/>
                <a:cs typeface="+mn-lt"/>
              </a:rPr>
              <a:t>glas</a:t>
            </a:r>
            <a:r>
              <a:rPr lang="en-US" sz="1400" b="1" dirty="0">
                <a:solidFill>
                  <a:schemeClr val="accent1"/>
                </a:solidFill>
                <a:ea typeface="+mn-lt"/>
                <a:cs typeface="+mn-lt"/>
              </a:rPr>
              <a:t> </a:t>
            </a:r>
            <a:r>
              <a:rPr lang="en-US" sz="1400" b="1" err="1">
                <a:solidFill>
                  <a:schemeClr val="accent1"/>
                </a:solidFill>
                <a:ea typeface="+mn-lt"/>
                <a:cs typeface="+mn-lt"/>
              </a:rPr>
              <a:t>olie</a:t>
            </a:r>
            <a:endParaRPr lang="en-US" sz="1400">
              <a:solidFill>
                <a:schemeClr val="accent1"/>
              </a:solidFill>
              <a:ea typeface="+mn-lt"/>
              <a:cs typeface="+mn-lt"/>
            </a:endParaRPr>
          </a:p>
          <a:p>
            <a:pPr marL="457200" indent="-228600">
              <a:lnSpc>
                <a:spcPct val="110000"/>
              </a:lnSpc>
              <a:spcBef>
                <a:spcPts val="1000"/>
              </a:spcBef>
            </a:pPr>
            <a:r>
              <a:rPr lang="en-US" sz="1400" dirty="0">
                <a:solidFill>
                  <a:srgbClr val="201449"/>
                </a:solidFill>
                <a:ea typeface="+mn-lt"/>
                <a:cs typeface="+mn-lt"/>
              </a:rPr>
              <a:t>6.  </a:t>
            </a:r>
            <a:r>
              <a:rPr lang="en-US" sz="1400" b="1" dirty="0">
                <a:solidFill>
                  <a:schemeClr val="accent1"/>
                </a:solidFill>
                <a:ea typeface="+mn-lt"/>
                <a:cs typeface="+mn-lt"/>
              </a:rPr>
              <a:t>1 </a:t>
            </a:r>
            <a:r>
              <a:rPr lang="en-US" sz="1400" b="1" err="1">
                <a:solidFill>
                  <a:schemeClr val="accent1"/>
                </a:solidFill>
                <a:ea typeface="+mn-lt"/>
                <a:cs typeface="+mn-lt"/>
              </a:rPr>
              <a:t>eetlepel</a:t>
            </a:r>
            <a:r>
              <a:rPr lang="en-US" sz="1400" b="1" dirty="0">
                <a:solidFill>
                  <a:schemeClr val="accent1"/>
                </a:solidFill>
                <a:ea typeface="+mn-lt"/>
                <a:cs typeface="+mn-lt"/>
              </a:rPr>
              <a:t> </a:t>
            </a:r>
            <a:r>
              <a:rPr lang="en-US" sz="1400" b="1" err="1">
                <a:solidFill>
                  <a:schemeClr val="accent1"/>
                </a:solidFill>
                <a:ea typeface="+mn-lt"/>
                <a:cs typeface="+mn-lt"/>
              </a:rPr>
              <a:t>zout</a:t>
            </a:r>
            <a:br>
              <a:rPr lang="en-US" b="1" dirty="0">
                <a:solidFill>
                  <a:schemeClr val="accent1"/>
                </a:solidFill>
                <a:ea typeface="+mn-lt"/>
                <a:cs typeface="+mn-lt"/>
              </a:rPr>
            </a:br>
            <a:endParaRPr lang="en-US">
              <a:ea typeface="+mn-lt"/>
              <a:cs typeface="+mn-lt"/>
            </a:endParaRPr>
          </a:p>
        </p:txBody>
      </p:sp>
      <p:sp>
        <p:nvSpPr>
          <p:cNvPr id="4" name="Tekstvak 3">
            <a:extLst>
              <a:ext uri="{FF2B5EF4-FFF2-40B4-BE49-F238E27FC236}">
                <a16:creationId xmlns:a16="http://schemas.microsoft.com/office/drawing/2014/main" id="{49C69D15-6AD4-450E-93FF-6ACAC3021D35}"/>
              </a:ext>
            </a:extLst>
          </p:cNvPr>
          <p:cNvSpPr txBox="1"/>
          <p:nvPr/>
        </p:nvSpPr>
        <p:spPr>
          <a:xfrm>
            <a:off x="5742306" y="515642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chemeClr val="accent1"/>
                </a:solidFill>
                <a:ea typeface="+mn-lt"/>
                <a:cs typeface="+mn-lt"/>
              </a:rPr>
              <a:t>Video:</a:t>
            </a:r>
            <a:r>
              <a:rPr lang="nl-NL" b="1">
                <a:solidFill>
                  <a:srgbClr val="201449"/>
                </a:solidFill>
                <a:ea typeface="+mn-lt"/>
                <a:cs typeface="+mn-lt"/>
              </a:rPr>
              <a:t>   https://www.youtube.com/watch?v=nUUJKc1eD1E </a:t>
            </a:r>
            <a:endParaRPr lang="nl-NL" dirty="0"/>
          </a:p>
        </p:txBody>
      </p:sp>
      <p:pic>
        <p:nvPicPr>
          <p:cNvPr id="5" name="Afbeelding 6" descr="Afbeelding met schotel, voedsel&#10;&#10;Automatisch gegenereerde beschrijving">
            <a:extLst>
              <a:ext uri="{FF2B5EF4-FFF2-40B4-BE49-F238E27FC236}">
                <a16:creationId xmlns:a16="http://schemas.microsoft.com/office/drawing/2014/main" id="{8DA3EC34-2396-4E6F-A48B-6909DE50DC01}"/>
              </a:ext>
            </a:extLst>
          </p:cNvPr>
          <p:cNvPicPr>
            <a:picLocks noChangeAspect="1"/>
          </p:cNvPicPr>
          <p:nvPr/>
        </p:nvPicPr>
        <p:blipFill>
          <a:blip r:embed="rId2"/>
          <a:stretch>
            <a:fillRect/>
          </a:stretch>
        </p:blipFill>
        <p:spPr>
          <a:xfrm>
            <a:off x="8612072" y="3566159"/>
            <a:ext cx="2960684" cy="2687495"/>
          </a:xfrm>
          <a:prstGeom prst="rect">
            <a:avLst/>
          </a:prstGeom>
        </p:spPr>
      </p:pic>
      <p:pic>
        <p:nvPicPr>
          <p:cNvPr id="6" name="Afbeelding 5">
            <a:extLst>
              <a:ext uri="{FF2B5EF4-FFF2-40B4-BE49-F238E27FC236}">
                <a16:creationId xmlns:a16="http://schemas.microsoft.com/office/drawing/2014/main" id="{F07CA0B3-9319-48BE-9D11-EDE31829EF4F}"/>
              </a:ext>
            </a:extLst>
          </p:cNvPr>
          <p:cNvPicPr>
            <a:picLocks noChangeAspect="1"/>
          </p:cNvPicPr>
          <p:nvPr/>
        </p:nvPicPr>
        <p:blipFill>
          <a:blip r:embed="rId3"/>
          <a:stretch>
            <a:fillRect/>
          </a:stretch>
        </p:blipFill>
        <p:spPr>
          <a:xfrm>
            <a:off x="8612073" y="604346"/>
            <a:ext cx="2960683" cy="2824654"/>
          </a:xfrm>
          <a:prstGeom prst="rect">
            <a:avLst/>
          </a:prstGeom>
        </p:spPr>
      </p:pic>
    </p:spTree>
    <p:extLst>
      <p:ext uri="{BB962C8B-B14F-4D97-AF65-F5344CB8AC3E}">
        <p14:creationId xmlns:p14="http://schemas.microsoft.com/office/powerpoint/2010/main" val="1480123169"/>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emplate/>
  <TotalTime>0</TotalTime>
  <Words>560</Words>
  <Application>Microsoft Office PowerPoint</Application>
  <PresentationFormat>Breedbeeld</PresentationFormat>
  <Paragraphs>61</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Avenir Next LT Pro</vt:lpstr>
      <vt:lpstr>Sabon Next LT</vt:lpstr>
      <vt:lpstr>Wingdings</vt:lpstr>
      <vt:lpstr>LuminousVTI</vt:lpstr>
      <vt:lpstr>PowerPoint-presentatie</vt:lpstr>
      <vt:lpstr>Waar ligt Syrië??   </vt:lpstr>
      <vt:lpstr>Voor en na oorlog</vt:lpstr>
      <vt:lpstr>Kasteel ( citadel)  Aleppo </vt:lpstr>
      <vt:lpstr>PowerPoint-presentatie</vt:lpstr>
      <vt:lpstr>https://www.youtube.com/watch?v=pDEa-K12dyg</vt:lpstr>
      <vt:lpstr>Feesten in Syrië </vt:lpstr>
      <vt:lpstr>Feesten in Syrië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Mycah</dc:creator>
  <cp:lastModifiedBy>Riham Omar</cp:lastModifiedBy>
  <cp:revision>903</cp:revision>
  <dcterms:created xsi:type="dcterms:W3CDTF">2020-10-31T12:49:17Z</dcterms:created>
  <dcterms:modified xsi:type="dcterms:W3CDTF">2020-11-22T21:55:22Z</dcterms:modified>
</cp:coreProperties>
</file>